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75" r:id="rId4"/>
    <p:sldId id="276" r:id="rId5"/>
    <p:sldId id="279" r:id="rId6"/>
    <p:sldId id="280" r:id="rId7"/>
    <p:sldId id="285" r:id="rId8"/>
    <p:sldId id="286" r:id="rId9"/>
    <p:sldId id="287" r:id="rId10"/>
    <p:sldId id="288" r:id="rId11"/>
    <p:sldId id="289" r:id="rId12"/>
    <p:sldId id="290" r:id="rId13"/>
    <p:sldId id="282" r:id="rId14"/>
    <p:sldId id="293" r:id="rId15"/>
    <p:sldId id="291" r:id="rId16"/>
    <p:sldId id="259" r:id="rId17"/>
    <p:sldId id="292" r:id="rId18"/>
    <p:sldId id="260" r:id="rId19"/>
    <p:sldId id="263" r:id="rId20"/>
    <p:sldId id="262" r:id="rId21"/>
    <p:sldId id="266" r:id="rId22"/>
    <p:sldId id="267" r:id="rId23"/>
    <p:sldId id="268" r:id="rId24"/>
    <p:sldId id="269" r:id="rId25"/>
    <p:sldId id="261" r:id="rId26"/>
    <p:sldId id="270" r:id="rId27"/>
    <p:sldId id="272" r:id="rId28"/>
    <p:sldId id="294" r:id="rId29"/>
    <p:sldId id="273" r:id="rId30"/>
    <p:sldId id="297" r:id="rId31"/>
    <p:sldId id="295" r:id="rId32"/>
    <p:sldId id="298" r:id="rId33"/>
    <p:sldId id="299" r:id="rId34"/>
    <p:sldId id="300" r:id="rId35"/>
    <p:sldId id="301" r:id="rId36"/>
    <p:sldId id="303" r:id="rId37"/>
    <p:sldId id="304" r:id="rId38"/>
    <p:sldId id="283" r:id="rId39"/>
    <p:sldId id="302" r:id="rId40"/>
    <p:sldId id="305"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5" d="100"/>
          <a:sy n="75" d="100"/>
        </p:scale>
        <p:origin x="-1014" y="-690"/>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D4B4BA-DC0A-4EF5-8468-512D597C64E8}" type="datetimeFigureOut">
              <a:rPr lang="en-US" smtClean="0"/>
              <a:pPr/>
              <a:t>1/5/2023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CD6406-A62C-453A-B1B8-BA29DDC243A1}" type="slidenum">
              <a:rPr lang="en-US" smtClean="0"/>
              <a:pPr/>
              <a:t>‹#›</a:t>
            </a:fld>
            <a:endParaRPr lang="en-US"/>
          </a:p>
        </p:txBody>
      </p:sp>
    </p:spTree>
    <p:extLst>
      <p:ext uri="{BB962C8B-B14F-4D97-AF65-F5344CB8AC3E}">
        <p14:creationId xmlns:p14="http://schemas.microsoft.com/office/powerpoint/2010/main" xmlns="" val="46197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Jhbikujhiuh</a:t>
            </a:r>
            <a:r>
              <a:rPr lang="en-US" dirty="0" smtClean="0"/>
              <a:t> </a:t>
            </a:r>
            <a:r>
              <a:rPr lang="en-US" dirty="0" err="1" smtClean="0"/>
              <a:t>iuhoiuhipuhpo</a:t>
            </a:r>
            <a:r>
              <a:rPr lang="en-US" dirty="0" smtClean="0"/>
              <a:t> </a:t>
            </a:r>
            <a:r>
              <a:rPr lang="en-US" dirty="0" err="1" smtClean="0"/>
              <a:t>opijpoihiugyg</a:t>
            </a:r>
            <a:r>
              <a:rPr lang="en-US" dirty="0" smtClean="0"/>
              <a:t> </a:t>
            </a:r>
            <a:r>
              <a:rPr lang="en-US" dirty="0" err="1" smtClean="0"/>
              <a:t>yfytrfiuygouy</a:t>
            </a:r>
            <a:r>
              <a:rPr lang="en-US" dirty="0" smtClean="0"/>
              <a:t> </a:t>
            </a:r>
            <a:r>
              <a:rPr lang="en-US" dirty="0" err="1" smtClean="0"/>
              <a:t>ygoiuygo</a:t>
            </a:r>
            <a:r>
              <a:rPr lang="en-US" dirty="0" smtClean="0"/>
              <a:t> </a:t>
            </a:r>
            <a:r>
              <a:rPr lang="en-US" dirty="0" err="1" smtClean="0"/>
              <a:t>yguoygoiuy</a:t>
            </a:r>
            <a:r>
              <a:rPr lang="en-US" dirty="0" smtClean="0"/>
              <a:t> </a:t>
            </a:r>
            <a:r>
              <a:rPr lang="en-US" dirty="0" err="1" smtClean="0"/>
              <a:t>gyg</a:t>
            </a:r>
            <a:r>
              <a:rPr lang="en-US" dirty="0" smtClean="0"/>
              <a:t> </a:t>
            </a:r>
            <a:r>
              <a:rPr lang="en-US" dirty="0" err="1" smtClean="0"/>
              <a:t>yguyguoiy</a:t>
            </a:r>
            <a:r>
              <a:rPr lang="en-US" dirty="0" smtClean="0"/>
              <a:t> </a:t>
            </a:r>
            <a:r>
              <a:rPr lang="en-US" dirty="0" err="1" smtClean="0"/>
              <a:t>gouoiyguy</a:t>
            </a:r>
            <a:r>
              <a:rPr lang="en-US" dirty="0" smtClean="0"/>
              <a:t> </a:t>
            </a:r>
            <a:r>
              <a:rPr lang="en-US" dirty="0" err="1" smtClean="0"/>
              <a:t>gyoiyug</a:t>
            </a:r>
            <a:r>
              <a:rPr lang="en-US" dirty="0" smtClean="0"/>
              <a:t> </a:t>
            </a:r>
            <a:endParaRPr lang="en-US" dirty="0"/>
          </a:p>
        </p:txBody>
      </p:sp>
      <p:sp>
        <p:nvSpPr>
          <p:cNvPr id="4" name="Slide Number Placeholder 3"/>
          <p:cNvSpPr>
            <a:spLocks noGrp="1"/>
          </p:cNvSpPr>
          <p:nvPr>
            <p:ph type="sldNum" sz="quarter" idx="10"/>
          </p:nvPr>
        </p:nvSpPr>
        <p:spPr/>
        <p:txBody>
          <a:bodyPr/>
          <a:lstStyle/>
          <a:p>
            <a:fld id="{55CD6406-A62C-453A-B1B8-BA29DDC243A1}" type="slidenum">
              <a:rPr lang="en-US" smtClean="0"/>
              <a:pPr/>
              <a:t>7</a:t>
            </a:fld>
            <a:endParaRPr lang="en-US"/>
          </a:p>
        </p:txBody>
      </p:sp>
    </p:spTree>
    <p:extLst>
      <p:ext uri="{BB962C8B-B14F-4D97-AF65-F5344CB8AC3E}">
        <p14:creationId xmlns:p14="http://schemas.microsoft.com/office/powerpoint/2010/main" xmlns="" val="3987425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0AB7AF-4FBC-41DF-8BCC-55C648879930}"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7646F-7C36-4A57-92C4-55B0E9277D6C}" type="slidenum">
              <a:rPr lang="en-US" smtClean="0"/>
              <a:pPr/>
              <a:t>‹#›</a:t>
            </a:fld>
            <a:endParaRPr lang="en-US"/>
          </a:p>
        </p:txBody>
      </p:sp>
    </p:spTree>
    <p:extLst>
      <p:ext uri="{BB962C8B-B14F-4D97-AF65-F5344CB8AC3E}">
        <p14:creationId xmlns:p14="http://schemas.microsoft.com/office/powerpoint/2010/main" xmlns="" val="4148865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0AB7AF-4FBC-41DF-8BCC-55C648879930}"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7646F-7C36-4A57-92C4-55B0E9277D6C}" type="slidenum">
              <a:rPr lang="en-US" smtClean="0"/>
              <a:pPr/>
              <a:t>‹#›</a:t>
            </a:fld>
            <a:endParaRPr lang="en-US"/>
          </a:p>
        </p:txBody>
      </p:sp>
    </p:spTree>
    <p:extLst>
      <p:ext uri="{BB962C8B-B14F-4D97-AF65-F5344CB8AC3E}">
        <p14:creationId xmlns:p14="http://schemas.microsoft.com/office/powerpoint/2010/main" xmlns="" val="4237987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0AB7AF-4FBC-41DF-8BCC-55C648879930}"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7646F-7C36-4A57-92C4-55B0E9277D6C}" type="slidenum">
              <a:rPr lang="en-US" smtClean="0"/>
              <a:pPr/>
              <a:t>‹#›</a:t>
            </a:fld>
            <a:endParaRPr lang="en-US"/>
          </a:p>
        </p:txBody>
      </p:sp>
    </p:spTree>
    <p:extLst>
      <p:ext uri="{BB962C8B-B14F-4D97-AF65-F5344CB8AC3E}">
        <p14:creationId xmlns:p14="http://schemas.microsoft.com/office/powerpoint/2010/main" xmlns="" val="203143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0AB7AF-4FBC-41DF-8BCC-55C648879930}"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7646F-7C36-4A57-92C4-55B0E9277D6C}" type="slidenum">
              <a:rPr lang="en-US" smtClean="0"/>
              <a:pPr/>
              <a:t>‹#›</a:t>
            </a:fld>
            <a:endParaRPr lang="en-US"/>
          </a:p>
        </p:txBody>
      </p:sp>
    </p:spTree>
    <p:extLst>
      <p:ext uri="{BB962C8B-B14F-4D97-AF65-F5344CB8AC3E}">
        <p14:creationId xmlns:p14="http://schemas.microsoft.com/office/powerpoint/2010/main" xmlns="" val="2207579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0AB7AF-4FBC-41DF-8BCC-55C648879930}" type="datetimeFigureOut">
              <a:rPr lang="en-US" smtClean="0"/>
              <a:pPr/>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7646F-7C36-4A57-92C4-55B0E9277D6C}" type="slidenum">
              <a:rPr lang="en-US" smtClean="0"/>
              <a:pPr/>
              <a:t>‹#›</a:t>
            </a:fld>
            <a:endParaRPr lang="en-US"/>
          </a:p>
        </p:txBody>
      </p:sp>
    </p:spTree>
    <p:extLst>
      <p:ext uri="{BB962C8B-B14F-4D97-AF65-F5344CB8AC3E}">
        <p14:creationId xmlns:p14="http://schemas.microsoft.com/office/powerpoint/2010/main" xmlns="" val="343768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0AB7AF-4FBC-41DF-8BCC-55C648879930}" type="datetimeFigureOut">
              <a:rPr lang="en-US" smtClean="0"/>
              <a:pPr/>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67646F-7C36-4A57-92C4-55B0E9277D6C}" type="slidenum">
              <a:rPr lang="en-US" smtClean="0"/>
              <a:pPr/>
              <a:t>‹#›</a:t>
            </a:fld>
            <a:endParaRPr lang="en-US"/>
          </a:p>
        </p:txBody>
      </p:sp>
    </p:spTree>
    <p:extLst>
      <p:ext uri="{BB962C8B-B14F-4D97-AF65-F5344CB8AC3E}">
        <p14:creationId xmlns:p14="http://schemas.microsoft.com/office/powerpoint/2010/main" xmlns="" val="258284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0AB7AF-4FBC-41DF-8BCC-55C648879930}" type="datetimeFigureOut">
              <a:rPr lang="en-US" smtClean="0"/>
              <a:pPr/>
              <a:t>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67646F-7C36-4A57-92C4-55B0E9277D6C}" type="slidenum">
              <a:rPr lang="en-US" smtClean="0"/>
              <a:pPr/>
              <a:t>‹#›</a:t>
            </a:fld>
            <a:endParaRPr lang="en-US"/>
          </a:p>
        </p:txBody>
      </p:sp>
    </p:spTree>
    <p:extLst>
      <p:ext uri="{BB962C8B-B14F-4D97-AF65-F5344CB8AC3E}">
        <p14:creationId xmlns:p14="http://schemas.microsoft.com/office/powerpoint/2010/main" xmlns="" val="2095218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0AB7AF-4FBC-41DF-8BCC-55C648879930}" type="datetimeFigureOut">
              <a:rPr lang="en-US" smtClean="0"/>
              <a:pPr/>
              <a:t>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67646F-7C36-4A57-92C4-55B0E9277D6C}" type="slidenum">
              <a:rPr lang="en-US" smtClean="0"/>
              <a:pPr/>
              <a:t>‹#›</a:t>
            </a:fld>
            <a:endParaRPr lang="en-US"/>
          </a:p>
        </p:txBody>
      </p:sp>
    </p:spTree>
    <p:extLst>
      <p:ext uri="{BB962C8B-B14F-4D97-AF65-F5344CB8AC3E}">
        <p14:creationId xmlns:p14="http://schemas.microsoft.com/office/powerpoint/2010/main" xmlns="" val="2381025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B7AF-4FBC-41DF-8BCC-55C648879930}" type="datetimeFigureOut">
              <a:rPr lang="en-US" smtClean="0"/>
              <a:pPr/>
              <a:t>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67646F-7C36-4A57-92C4-55B0E9277D6C}" type="slidenum">
              <a:rPr lang="en-US" smtClean="0"/>
              <a:pPr/>
              <a:t>‹#›</a:t>
            </a:fld>
            <a:endParaRPr lang="en-US"/>
          </a:p>
        </p:txBody>
      </p:sp>
    </p:spTree>
    <p:extLst>
      <p:ext uri="{BB962C8B-B14F-4D97-AF65-F5344CB8AC3E}">
        <p14:creationId xmlns:p14="http://schemas.microsoft.com/office/powerpoint/2010/main" xmlns="" val="1486586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0AB7AF-4FBC-41DF-8BCC-55C648879930}" type="datetimeFigureOut">
              <a:rPr lang="en-US" smtClean="0"/>
              <a:pPr/>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67646F-7C36-4A57-92C4-55B0E9277D6C}" type="slidenum">
              <a:rPr lang="en-US" smtClean="0"/>
              <a:pPr/>
              <a:t>‹#›</a:t>
            </a:fld>
            <a:endParaRPr lang="en-US"/>
          </a:p>
        </p:txBody>
      </p:sp>
    </p:spTree>
    <p:extLst>
      <p:ext uri="{BB962C8B-B14F-4D97-AF65-F5344CB8AC3E}">
        <p14:creationId xmlns:p14="http://schemas.microsoft.com/office/powerpoint/2010/main" xmlns="" val="3482400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0AB7AF-4FBC-41DF-8BCC-55C648879930}" type="datetimeFigureOut">
              <a:rPr lang="en-US" smtClean="0"/>
              <a:pPr/>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67646F-7C36-4A57-92C4-55B0E9277D6C}" type="slidenum">
              <a:rPr lang="en-US" smtClean="0"/>
              <a:pPr/>
              <a:t>‹#›</a:t>
            </a:fld>
            <a:endParaRPr lang="en-US"/>
          </a:p>
        </p:txBody>
      </p:sp>
    </p:spTree>
    <p:extLst>
      <p:ext uri="{BB962C8B-B14F-4D97-AF65-F5344CB8AC3E}">
        <p14:creationId xmlns:p14="http://schemas.microsoft.com/office/powerpoint/2010/main" xmlns="" val="2271725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7AF-4FBC-41DF-8BCC-55C648879930}" type="datetimeFigureOut">
              <a:rPr lang="en-US" smtClean="0"/>
              <a:pPr/>
              <a:t>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67646F-7C36-4A57-92C4-55B0E9277D6C}" type="slidenum">
              <a:rPr lang="en-US" smtClean="0"/>
              <a:pPr/>
              <a:t>‹#›</a:t>
            </a:fld>
            <a:endParaRPr lang="en-US"/>
          </a:p>
        </p:txBody>
      </p:sp>
    </p:spTree>
    <p:extLst>
      <p:ext uri="{BB962C8B-B14F-4D97-AF65-F5344CB8AC3E}">
        <p14:creationId xmlns:p14="http://schemas.microsoft.com/office/powerpoint/2010/main" xmlns="" val="2786197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jpeg"/><Relationship Id="rId1" Type="http://schemas.openxmlformats.org/officeDocument/2006/relationships/slideLayout" Target="../slideLayouts/slideLayout1.xml"/><Relationship Id="rId5" Type="http://schemas.openxmlformats.org/officeDocument/2006/relationships/image" Target="../media/image43.jpe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png"/><Relationship Id="rId7"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5.png"/><Relationship Id="rId7"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5.png"/><Relationship Id="rId7"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6.jpeg"/><Relationship Id="rId3" Type="http://schemas.openxmlformats.org/officeDocument/2006/relationships/image" Target="../media/image68.jpeg"/><Relationship Id="rId7" Type="http://schemas.openxmlformats.org/officeDocument/2006/relationships/image" Target="../media/image72.png"/><Relationship Id="rId12" Type="http://schemas.openxmlformats.org/officeDocument/2006/relationships/image" Target="../media/image75.jpeg"/><Relationship Id="rId2" Type="http://schemas.openxmlformats.org/officeDocument/2006/relationships/image" Target="../media/image67.jpeg"/><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2.png"/><Relationship Id="rId5" Type="http://schemas.openxmlformats.org/officeDocument/2006/relationships/image" Target="../media/image70.png"/><Relationship Id="rId15" Type="http://schemas.openxmlformats.org/officeDocument/2006/relationships/image" Target="../media/image39.png"/><Relationship Id="rId10" Type="http://schemas.openxmlformats.org/officeDocument/2006/relationships/image" Target="../media/image74.png"/><Relationship Id="rId4" Type="http://schemas.openxmlformats.org/officeDocument/2006/relationships/image" Target="../media/image69.jpeg"/><Relationship Id="rId9" Type="http://schemas.openxmlformats.org/officeDocument/2006/relationships/image" Target="../media/image3.png"/><Relationship Id="rId1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8.jpeg"/><Relationship Id="rId7" Type="http://schemas.openxmlformats.org/officeDocument/2006/relationships/image" Target="../media/image64.png"/><Relationship Id="rId2" Type="http://schemas.openxmlformats.org/officeDocument/2006/relationships/image" Target="../media/image79.jpe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Telegram APIs"/>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429000" y="1752600"/>
            <a:ext cx="2971800" cy="29718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5" name="Group 4"/>
          <p:cNvGrpSpPr/>
          <p:nvPr/>
        </p:nvGrpSpPr>
        <p:grpSpPr>
          <a:xfrm>
            <a:off x="6572250" y="3314700"/>
            <a:ext cx="2114550" cy="2247900"/>
            <a:chOff x="5676900" y="3276600"/>
            <a:chExt cx="2552700" cy="2628900"/>
          </a:xfrm>
        </p:grpSpPr>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flipH="1">
              <a:off x="5676900" y="3352800"/>
              <a:ext cx="2552700" cy="2552700"/>
            </a:xfrm>
            <a:prstGeom prst="rect">
              <a:avLst/>
            </a:prstGeom>
          </p:spPr>
        </p:pic>
        <p:pic>
          <p:nvPicPr>
            <p:cNvPr id="1028" name="Picture 4" descr="Berkas:Telegram logo.svg - Wikipedia bahasa Indonesia, ensiklopedia bebas"/>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248400" y="3276600"/>
              <a:ext cx="609600" cy="609600"/>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3" name="Group 12"/>
          <p:cNvGrpSpPr/>
          <p:nvPr/>
        </p:nvGrpSpPr>
        <p:grpSpPr>
          <a:xfrm>
            <a:off x="381000" y="2861850"/>
            <a:ext cx="1097280" cy="1097280"/>
            <a:chOff x="730757" y="932213"/>
            <a:chExt cx="1097280" cy="1097280"/>
          </a:xfrm>
        </p:grpSpPr>
        <p:sp>
          <p:nvSpPr>
            <p:cNvPr id="18" name="Oval 17"/>
            <p:cNvSpPr/>
            <p:nvPr/>
          </p:nvSpPr>
          <p:spPr>
            <a:xfrm>
              <a:off x="730757" y="932213"/>
              <a:ext cx="1097280" cy="1097280"/>
            </a:xfrm>
            <a:prstGeom prst="ellipse">
              <a:avLst/>
            </a:prstGeom>
            <a:solidFill>
              <a:schemeClr val="bg1">
                <a:lumMod val="9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xmlns="" val="0"/>
                </a:ext>
              </a:extLst>
            </a:blip>
            <a:srcRect l="26437" t="18145" r="26436" b="40618"/>
            <a:stretch/>
          </p:blipFill>
          <p:spPr>
            <a:xfrm>
              <a:off x="806194" y="1066800"/>
              <a:ext cx="946406" cy="828106"/>
            </a:xfrm>
            <a:prstGeom prst="rect">
              <a:avLst/>
            </a:prstGeom>
          </p:spPr>
        </p:pic>
      </p:grpSp>
      <p:grpSp>
        <p:nvGrpSpPr>
          <p:cNvPr id="12" name="Group 11"/>
          <p:cNvGrpSpPr/>
          <p:nvPr/>
        </p:nvGrpSpPr>
        <p:grpSpPr>
          <a:xfrm>
            <a:off x="1047255" y="4793673"/>
            <a:ext cx="1097280" cy="1097280"/>
            <a:chOff x="579120" y="3398520"/>
            <a:chExt cx="1097280" cy="1097280"/>
          </a:xfrm>
        </p:grpSpPr>
        <p:sp>
          <p:nvSpPr>
            <p:cNvPr id="11" name="Oval 10"/>
            <p:cNvSpPr/>
            <p:nvPr/>
          </p:nvSpPr>
          <p:spPr>
            <a:xfrm>
              <a:off x="579120" y="3398520"/>
              <a:ext cx="1097280" cy="1097280"/>
            </a:xfrm>
            <a:prstGeom prst="ellipse">
              <a:avLst/>
            </a:prstGeom>
            <a:solidFill>
              <a:schemeClr val="bg1">
                <a:lumMod val="9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6" cstate="print">
              <a:extLst>
                <a:ext uri="{28A0092B-C50C-407E-A947-70E740481C1C}">
                  <a14:useLocalDpi xmlns:a14="http://schemas.microsoft.com/office/drawing/2010/main" xmlns="" val="0"/>
                </a:ext>
              </a:extLst>
            </a:blip>
            <a:srcRect l="24401" t="24255" r="24472" b="23600"/>
            <a:stretch/>
          </p:blipFill>
          <p:spPr>
            <a:xfrm>
              <a:off x="659162" y="3505200"/>
              <a:ext cx="925027" cy="943450"/>
            </a:xfrm>
            <a:prstGeom prst="rect">
              <a:avLst/>
            </a:prstGeom>
          </p:spPr>
        </p:pic>
      </p:grpSp>
      <p:grpSp>
        <p:nvGrpSpPr>
          <p:cNvPr id="14" name="Group 13"/>
          <p:cNvGrpSpPr/>
          <p:nvPr/>
        </p:nvGrpSpPr>
        <p:grpSpPr>
          <a:xfrm>
            <a:off x="2047576" y="1936865"/>
            <a:ext cx="1097280" cy="1097280"/>
            <a:chOff x="2416165" y="518160"/>
            <a:chExt cx="1097280" cy="1097280"/>
          </a:xfrm>
        </p:grpSpPr>
        <p:sp>
          <p:nvSpPr>
            <p:cNvPr id="20" name="Oval 19"/>
            <p:cNvSpPr/>
            <p:nvPr/>
          </p:nvSpPr>
          <p:spPr>
            <a:xfrm>
              <a:off x="2416165" y="518160"/>
              <a:ext cx="1097280" cy="1097280"/>
            </a:xfrm>
            <a:prstGeom prst="ellipse">
              <a:avLst/>
            </a:prstGeom>
            <a:solidFill>
              <a:schemeClr val="bg1">
                <a:lumMod val="9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7">
              <a:extLst>
                <a:ext uri="{28A0092B-C50C-407E-A947-70E740481C1C}">
                  <a14:useLocalDpi xmlns:a14="http://schemas.microsoft.com/office/drawing/2010/main" xmlns="" val="0"/>
                </a:ext>
              </a:extLst>
            </a:blip>
            <a:srcRect l="36036" t="32327" r="36473" b="38986"/>
            <a:stretch/>
          </p:blipFill>
          <p:spPr>
            <a:xfrm>
              <a:off x="2541604" y="625186"/>
              <a:ext cx="846401" cy="883227"/>
            </a:xfrm>
            <a:prstGeom prst="rect">
              <a:avLst/>
            </a:prstGeom>
          </p:spPr>
        </p:pic>
      </p:grpSp>
      <p:grpSp>
        <p:nvGrpSpPr>
          <p:cNvPr id="17" name="Group 16"/>
          <p:cNvGrpSpPr/>
          <p:nvPr/>
        </p:nvGrpSpPr>
        <p:grpSpPr>
          <a:xfrm>
            <a:off x="3144856" y="4782026"/>
            <a:ext cx="1097280" cy="1097280"/>
            <a:chOff x="3810000" y="4953000"/>
            <a:chExt cx="1097280" cy="1097280"/>
          </a:xfrm>
        </p:grpSpPr>
        <p:sp>
          <p:nvSpPr>
            <p:cNvPr id="16" name="Oval 15"/>
            <p:cNvSpPr/>
            <p:nvPr/>
          </p:nvSpPr>
          <p:spPr>
            <a:xfrm>
              <a:off x="3810000" y="4953000"/>
              <a:ext cx="1097280" cy="1097280"/>
            </a:xfrm>
            <a:prstGeom prst="ellipse">
              <a:avLst/>
            </a:prstGeom>
            <a:solidFill>
              <a:schemeClr val="bg1">
                <a:lumMod val="9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8" cstate="print">
              <a:extLst>
                <a:ext uri="{28A0092B-C50C-407E-A947-70E740481C1C}">
                  <a14:useLocalDpi xmlns:a14="http://schemas.microsoft.com/office/drawing/2010/main" xmlns="" val="0"/>
                </a:ext>
              </a:extLst>
            </a:blip>
            <a:srcRect l="24349" t="16186" r="25296" b="34154"/>
            <a:stretch/>
          </p:blipFill>
          <p:spPr>
            <a:xfrm>
              <a:off x="3922995" y="5072019"/>
              <a:ext cx="871289" cy="859242"/>
            </a:xfrm>
            <a:prstGeom prst="rect">
              <a:avLst/>
            </a:prstGeom>
          </p:spPr>
        </p:pic>
      </p:grpSp>
      <p:cxnSp>
        <p:nvCxnSpPr>
          <p:cNvPr id="26" name="Elbow Connector 25"/>
          <p:cNvCxnSpPr>
            <a:endCxn id="11" idx="0"/>
          </p:cNvCxnSpPr>
          <p:nvPr/>
        </p:nvCxnSpPr>
        <p:spPr>
          <a:xfrm rot="10800000" flipV="1">
            <a:off x="1595895" y="4267199"/>
            <a:ext cx="548640" cy="526473"/>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18" idx="6"/>
          </p:cNvCxnSpPr>
          <p:nvPr/>
        </p:nvCxnSpPr>
        <p:spPr>
          <a:xfrm rot="10800000">
            <a:off x="1478281" y="3410491"/>
            <a:ext cx="666255" cy="414053"/>
          </a:xfrm>
          <a:prstGeom prst="bentConnector3">
            <a:avLst>
              <a:gd name="adj1" fmla="val 50000"/>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16200000" flipV="1">
            <a:off x="2316396" y="3201178"/>
            <a:ext cx="523401" cy="279391"/>
          </a:xfrm>
          <a:prstGeom prst="bentConnector3">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24" name="Elbow Connector 1023"/>
          <p:cNvCxnSpPr>
            <a:endCxn id="16" idx="2"/>
          </p:cNvCxnSpPr>
          <p:nvPr/>
        </p:nvCxnSpPr>
        <p:spPr>
          <a:xfrm rot="16200000" flipH="1">
            <a:off x="2560454" y="4746263"/>
            <a:ext cx="741739" cy="427065"/>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1061390" y="370582"/>
            <a:ext cx="7854010" cy="1077218"/>
          </a:xfrm>
          <a:prstGeom prst="rect">
            <a:avLst/>
          </a:prstGeom>
          <a:noFill/>
        </p:spPr>
        <p:txBody>
          <a:bodyPr wrap="none" lIns="91440" tIns="45720" rIns="91440" bIns="45720">
            <a:spAutoFit/>
          </a:bodyPr>
          <a:lstStyle/>
          <a:p>
            <a:pPr algn="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IMPLEMENTASI </a:t>
            </a:r>
            <a:r>
              <a:rPr lang="en-US" sz="3200" cap="none" spc="0" dirty="0" smtClean="0">
                <a:ln w="12700">
                  <a:solidFill>
                    <a:srgbClr val="C00000"/>
                  </a:solidFill>
                  <a:prstDash val="solid"/>
                </a:ln>
                <a:solidFill>
                  <a:srgbClr val="C00000"/>
                </a:solidFill>
                <a:latin typeface="Arial" panose="020B0604020202020204" pitchFamily="34" charset="0"/>
                <a:cs typeface="Arial" panose="020B0604020202020204" pitchFamily="34" charset="0"/>
              </a:rPr>
              <a:t>IOT</a:t>
            </a:r>
          </a:p>
          <a:p>
            <a:pPr algn="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MENGGUNAKAN </a:t>
            </a:r>
            <a:r>
              <a:rPr lang="en-US" sz="3200" cap="none" spc="0" dirty="0" smtClean="0">
                <a:ln w="12700">
                  <a:solidFill>
                    <a:srgbClr val="0070C0"/>
                  </a:solidFill>
                  <a:prstDash val="solid"/>
                </a:ln>
                <a:solidFill>
                  <a:srgbClr val="0070C0"/>
                </a:solidFill>
                <a:latin typeface="Arial" panose="020B0604020202020204" pitchFamily="34" charset="0"/>
                <a:cs typeface="Arial" panose="020B0604020202020204" pitchFamily="34" charset="0"/>
              </a:rPr>
              <a:t>TELEGRAM</a:t>
            </a: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3200" cap="none" spc="0" dirty="0" smtClean="0">
                <a:ln w="12700">
                  <a:solidFill>
                    <a:srgbClr val="00B050"/>
                  </a:solidFill>
                  <a:prstDash val="solid"/>
                </a:ln>
                <a:solidFill>
                  <a:srgbClr val="00B050"/>
                </a:solidFill>
                <a:latin typeface="Arial" panose="020B0604020202020204" pitchFamily="34" charset="0"/>
                <a:cs typeface="Arial" panose="020B0604020202020204" pitchFamily="34" charset="0"/>
              </a:rPr>
              <a:t>CHATBOT</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grpSp>
        <p:nvGrpSpPr>
          <p:cNvPr id="41" name="Group 40"/>
          <p:cNvGrpSpPr/>
          <p:nvPr/>
        </p:nvGrpSpPr>
        <p:grpSpPr>
          <a:xfrm>
            <a:off x="5867400" y="4095750"/>
            <a:ext cx="2114550" cy="2247900"/>
            <a:chOff x="5676900" y="3276600"/>
            <a:chExt cx="2552700" cy="2628900"/>
          </a:xfrm>
        </p:grpSpPr>
        <p:pic>
          <p:nvPicPr>
            <p:cNvPr id="42" name="Picture 4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flipH="1">
              <a:off x="5676900" y="3352800"/>
              <a:ext cx="2552700" cy="2552700"/>
            </a:xfrm>
            <a:prstGeom prst="rect">
              <a:avLst/>
            </a:prstGeom>
          </p:spPr>
        </p:pic>
        <p:pic>
          <p:nvPicPr>
            <p:cNvPr id="43" name="Picture 4" descr="Berkas:Telegram logo.svg - Wikipedia bahasa Indonesia, ensiklopedia bebas"/>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248400" y="3276600"/>
              <a:ext cx="609600" cy="60960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29" name="Picture 4" descr="https://www.makerlab-electronics.com/wp-content/uploads/2017/11/Wemos-D1-Mini-02.jpg"/>
          <p:cNvPicPr>
            <a:picLocks noChangeAspect="1" noChangeArrowheads="1"/>
          </p:cNvPicPr>
          <p:nvPr/>
        </p:nvPicPr>
        <p:blipFill rotWithShape="1">
          <a:blip r:embed="rId9" cstate="print"/>
          <a:srcRect l="9811" t="18985" r="11029" b="20530"/>
          <a:stretch/>
        </p:blipFill>
        <p:spPr bwMode="auto">
          <a:xfrm rot="10800000">
            <a:off x="2144535" y="3596030"/>
            <a:ext cx="1386064" cy="992893"/>
          </a:xfrm>
          <a:prstGeom prst="rect">
            <a:avLst/>
          </a:prstGeom>
          <a:noFill/>
        </p:spPr>
      </p:pic>
    </p:spTree>
    <p:extLst>
      <p:ext uri="{BB962C8B-B14F-4D97-AF65-F5344CB8AC3E}">
        <p14:creationId xmlns:p14="http://schemas.microsoft.com/office/powerpoint/2010/main" xmlns="" val="20585526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2_Dec@2x.png"/>
          <p:cNvPicPr>
            <a:picLocks noChangeAspect="1"/>
          </p:cNvPicPr>
          <p:nvPr/>
        </p:nvPicPr>
        <p:blipFill>
          <a:blip r:embed="rId2" cstate="print"/>
          <a:stretch>
            <a:fillRect/>
          </a:stretch>
        </p:blipFill>
        <p:spPr>
          <a:xfrm>
            <a:off x="685800" y="1295400"/>
            <a:ext cx="7696200" cy="4397829"/>
          </a:xfrm>
          <a:prstGeom prst="rect">
            <a:avLst/>
          </a:prstGeom>
        </p:spPr>
      </p:pic>
      <p:sp>
        <p:nvSpPr>
          <p:cNvPr id="11" name="Rectangle 10"/>
          <p:cNvSpPr/>
          <p:nvPr/>
        </p:nvSpPr>
        <p:spPr>
          <a:xfrm>
            <a:off x="729605" y="1334869"/>
            <a:ext cx="3080395" cy="646331"/>
          </a:xfrm>
          <a:prstGeom prst="rect">
            <a:avLst/>
          </a:prstGeom>
          <a:noFill/>
        </p:spPr>
        <p:txBody>
          <a:bodyPr wrap="none" lIns="91440" tIns="45720" rIns="91440" bIns="45720">
            <a:spAutoFit/>
          </a:bodyPr>
          <a:lstStyle/>
          <a:p>
            <a:pPr algn="ctr"/>
            <a:r>
              <a:rPr lang="en-US" sz="3600" b="1" cap="none" spc="0" dirty="0">
                <a:ln w="12700">
                  <a:solidFill>
                    <a:srgbClr val="0070C0"/>
                  </a:solidFill>
                  <a:prstDash val="solid"/>
                </a:ln>
                <a:solidFill>
                  <a:srgbClr val="00B0F0"/>
                </a:solidFill>
                <a:effectLst>
                  <a:outerShdw blurRad="41275" dist="20320" dir="1800000" algn="tl" rotWithShape="0">
                    <a:srgbClr val="000000">
                      <a:alpha val="40000"/>
                    </a:srgbClr>
                  </a:outerShdw>
                </a:effectLst>
              </a:rPr>
              <a:t>IOT HealthCare</a:t>
            </a:r>
          </a:p>
        </p:txBody>
      </p:sp>
      <p:sp>
        <p:nvSpPr>
          <p:cNvPr id="6" name="Rectangle 5"/>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179569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IoT-for-Smart-Cities-e1523435892298.png"/>
          <p:cNvPicPr>
            <a:picLocks noChangeAspect="1"/>
          </p:cNvPicPr>
          <p:nvPr/>
        </p:nvPicPr>
        <p:blipFill>
          <a:blip r:embed="rId2" cstate="print"/>
          <a:stretch>
            <a:fillRect/>
          </a:stretch>
        </p:blipFill>
        <p:spPr>
          <a:xfrm>
            <a:off x="685800" y="990600"/>
            <a:ext cx="7620000" cy="5076825"/>
          </a:xfrm>
          <a:prstGeom prst="rect">
            <a:avLst/>
          </a:prstGeom>
        </p:spPr>
      </p:pic>
      <p:sp>
        <p:nvSpPr>
          <p:cNvPr id="4" name="Rectangle 3"/>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648435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eneral-illustration-of-BDA-and-IoT-based-disaster-management-environment.png"/>
          <p:cNvPicPr>
            <a:picLocks noChangeAspect="1"/>
          </p:cNvPicPr>
          <p:nvPr/>
        </p:nvPicPr>
        <p:blipFill>
          <a:blip r:embed="rId2" cstate="print"/>
          <a:stretch>
            <a:fillRect/>
          </a:stretch>
        </p:blipFill>
        <p:spPr>
          <a:xfrm>
            <a:off x="1295401" y="1414990"/>
            <a:ext cx="6705600" cy="4985810"/>
          </a:xfrm>
          <a:prstGeom prst="rect">
            <a:avLst/>
          </a:prstGeom>
        </p:spPr>
      </p:pic>
      <p:sp>
        <p:nvSpPr>
          <p:cNvPr id="11" name="Rectangle 10"/>
          <p:cNvSpPr/>
          <p:nvPr/>
        </p:nvSpPr>
        <p:spPr>
          <a:xfrm>
            <a:off x="304800" y="619617"/>
            <a:ext cx="5137560" cy="584775"/>
          </a:xfrm>
          <a:prstGeom prst="rect">
            <a:avLst/>
          </a:prstGeom>
          <a:noFill/>
        </p:spPr>
        <p:txBody>
          <a:bodyPr wrap="none" lIns="91440" tIns="45720" rIns="91440" bIns="45720">
            <a:spAutoFit/>
          </a:bodyPr>
          <a:lstStyle/>
          <a:p>
            <a:pPr algn="ctr"/>
            <a:r>
              <a:rPr lang="en-US" sz="3200" cap="none" spc="0" dirty="0">
                <a:ln w="12700">
                  <a:solidFill>
                    <a:schemeClr val="tx1"/>
                  </a:solidFill>
                  <a:prstDash val="solid"/>
                </a:ln>
              </a:rPr>
              <a:t>Disaster Management System</a:t>
            </a:r>
          </a:p>
        </p:txBody>
      </p:sp>
      <p:sp>
        <p:nvSpPr>
          <p:cNvPr id="5" name="Rectangle 4"/>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884638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Elbow Connector 73"/>
          <p:cNvCxnSpPr/>
          <p:nvPr/>
        </p:nvCxnSpPr>
        <p:spPr>
          <a:xfrm rot="5400000" flipH="1" flipV="1">
            <a:off x="3446250" y="4058250"/>
            <a:ext cx="1219200" cy="570300"/>
          </a:xfrm>
          <a:prstGeom prst="bentConnector3">
            <a:avLst/>
          </a:prstGeom>
          <a:ln w="19050">
            <a:solidFill>
              <a:schemeClr val="accent6">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 name="AutoShape 2" descr="What is IoT Cloud Platform? — Benefits of IoT Cloud Platfor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rotWithShape="1">
          <a:blip r:embed="rId2">
            <a:extLst>
              <a:ext uri="{28A0092B-C50C-407E-A947-70E740481C1C}">
                <a14:useLocalDpi xmlns:a14="http://schemas.microsoft.com/office/drawing/2010/main" xmlns="" val="0"/>
              </a:ext>
            </a:extLst>
          </a:blip>
          <a:srcRect l="2714" r="5084"/>
          <a:stretch/>
        </p:blipFill>
        <p:spPr>
          <a:xfrm>
            <a:off x="381000" y="914399"/>
            <a:ext cx="8323943" cy="5114077"/>
          </a:xfrm>
          <a:prstGeom prst="rect">
            <a:avLst/>
          </a:prstGeom>
        </p:spPr>
      </p:pic>
      <p:sp>
        <p:nvSpPr>
          <p:cNvPr id="17" name="Rectangle 16"/>
          <p:cNvSpPr/>
          <p:nvPr/>
        </p:nvSpPr>
        <p:spPr>
          <a:xfrm>
            <a:off x="4055850" y="2743200"/>
            <a:ext cx="127815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9622266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4193777" cy="584775"/>
          </a:xfrm>
          <a:prstGeom prst="rect">
            <a:avLst/>
          </a:prstGeom>
          <a:noFill/>
        </p:spPr>
        <p:txBody>
          <a:bodyPr wrap="none" lIns="91440" tIns="45720" rIns="91440" bIns="45720">
            <a:spAutoFit/>
          </a:bodyPr>
          <a:lstStyle/>
          <a:p>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Board </a:t>
            </a:r>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wemos</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D1 mini</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pic>
        <p:nvPicPr>
          <p:cNvPr id="10242" name="Picture 2" descr="Wemos D1 Multishield Arduino - Arduino Project Hub"/>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79313" y="1600200"/>
            <a:ext cx="5343525" cy="4010026"/>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xmlns="" val="0"/>
              </a:ext>
            </a:extLst>
          </a:blip>
          <a:srcRect l="31976" t="18591" r="31745" b="18654"/>
          <a:stretch/>
        </p:blipFill>
        <p:spPr>
          <a:xfrm rot="16200000">
            <a:off x="8247397" y="5732796"/>
            <a:ext cx="647676" cy="840730"/>
          </a:xfrm>
          <a:prstGeom prst="rect">
            <a:avLst/>
          </a:prstGeom>
        </p:spPr>
      </p:pic>
    </p:spTree>
    <p:extLst>
      <p:ext uri="{BB962C8B-B14F-4D97-AF65-F5344CB8AC3E}">
        <p14:creationId xmlns:p14="http://schemas.microsoft.com/office/powerpoint/2010/main" xmlns="" val="29103965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grpSp>
        <p:nvGrpSpPr>
          <p:cNvPr id="2" name="Group 1"/>
          <p:cNvGrpSpPr/>
          <p:nvPr/>
        </p:nvGrpSpPr>
        <p:grpSpPr>
          <a:xfrm>
            <a:off x="247650" y="1676400"/>
            <a:ext cx="2876550" cy="3276600"/>
            <a:chOff x="152400" y="2362200"/>
            <a:chExt cx="2876550" cy="3276600"/>
          </a:xfrm>
        </p:grpSpPr>
        <p:pic>
          <p:nvPicPr>
            <p:cNvPr id="6148" name="Picture 4" descr="https://www.makerlab-electronics.com/wp-content/uploads/2017/11/Wemos-D1-Mini-02.jpg"/>
            <p:cNvPicPr>
              <a:picLocks noChangeAspect="1" noChangeArrowheads="1"/>
            </p:cNvPicPr>
            <p:nvPr/>
          </p:nvPicPr>
          <p:blipFill>
            <a:blip r:embed="rId2"/>
            <a:srcRect/>
            <a:stretch>
              <a:fillRect/>
            </a:stretch>
          </p:blipFill>
          <p:spPr bwMode="auto">
            <a:xfrm rot="5400000">
              <a:off x="56515" y="2458085"/>
              <a:ext cx="3068320" cy="2876550"/>
            </a:xfrm>
            <a:prstGeom prst="rect">
              <a:avLst/>
            </a:prstGeom>
            <a:noFill/>
          </p:spPr>
        </p:pic>
        <p:cxnSp>
          <p:nvCxnSpPr>
            <p:cNvPr id="59" name="Straight Connector 58"/>
            <p:cNvCxnSpPr/>
            <p:nvPr/>
          </p:nvCxnSpPr>
          <p:spPr>
            <a:xfrm rot="5400000">
              <a:off x="-571500" y="3924300"/>
              <a:ext cx="2209800" cy="158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62000" y="5334000"/>
              <a:ext cx="1676400" cy="158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143000" y="5331023"/>
              <a:ext cx="830677" cy="307777"/>
            </a:xfrm>
            <a:prstGeom prst="rect">
              <a:avLst/>
            </a:prstGeom>
            <a:noFill/>
          </p:spPr>
          <p:txBody>
            <a:bodyPr wrap="none" lIns="91440" tIns="45720" rIns="91440" bIns="45720">
              <a:spAutoFit/>
            </a:bodyPr>
            <a:lstStyle/>
            <a:p>
              <a:r>
                <a:rPr lang="en-US" sz="14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25.1mm</a:t>
              </a:r>
              <a:endParaRPr lang="en-US" sz="14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sp>
          <p:nvSpPr>
            <p:cNvPr id="63" name="Rectangle 62"/>
            <p:cNvSpPr/>
            <p:nvPr/>
          </p:nvSpPr>
          <p:spPr>
            <a:xfrm rot="16200000">
              <a:off x="-35827" y="3657600"/>
              <a:ext cx="830677" cy="307777"/>
            </a:xfrm>
            <a:prstGeom prst="rect">
              <a:avLst/>
            </a:prstGeom>
            <a:noFill/>
          </p:spPr>
          <p:txBody>
            <a:bodyPr wrap="none" lIns="91440" tIns="45720" rIns="91440" bIns="45720">
              <a:spAutoFit/>
            </a:bodyPr>
            <a:lstStyle/>
            <a:p>
              <a:r>
                <a:rPr lang="en-US" sz="14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34.3mm</a:t>
              </a:r>
              <a:endParaRPr lang="en-US" sz="14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grpSp>
      <p:grpSp>
        <p:nvGrpSpPr>
          <p:cNvPr id="3" name="Group 2"/>
          <p:cNvGrpSpPr/>
          <p:nvPr/>
        </p:nvGrpSpPr>
        <p:grpSpPr>
          <a:xfrm>
            <a:off x="3505200" y="1447800"/>
            <a:ext cx="5372100" cy="1847850"/>
            <a:chOff x="3505200" y="1581150"/>
            <a:chExt cx="5372100" cy="184785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505200" y="1581150"/>
              <a:ext cx="5372100" cy="18478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7" name="Picture 2"/>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66323"/>
            <a:stretch/>
          </p:blipFill>
          <p:spPr bwMode="auto">
            <a:xfrm>
              <a:off x="3505200" y="2590800"/>
              <a:ext cx="5372100" cy="6223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pic>
        <p:nvPicPr>
          <p:cNvPr id="7171"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581400" y="3143250"/>
            <a:ext cx="3644877" cy="28904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xmlns="" val="0"/>
              </a:ext>
            </a:extLst>
          </a:blip>
          <a:srcRect l="31976" t="18591" r="31745" b="18654"/>
          <a:stretch/>
        </p:blipFill>
        <p:spPr>
          <a:xfrm rot="16200000">
            <a:off x="8247397" y="5732796"/>
            <a:ext cx="647676" cy="840730"/>
          </a:xfrm>
          <a:prstGeom prst="rect">
            <a:avLst/>
          </a:prstGeom>
        </p:spPr>
      </p:pic>
    </p:spTree>
    <p:extLst>
      <p:ext uri="{BB962C8B-B14F-4D97-AF65-F5344CB8AC3E}">
        <p14:creationId xmlns:p14="http://schemas.microsoft.com/office/powerpoint/2010/main" xmlns="" val="9718161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4193777" cy="584775"/>
          </a:xfrm>
          <a:prstGeom prst="rect">
            <a:avLst/>
          </a:prstGeom>
          <a:noFill/>
        </p:spPr>
        <p:txBody>
          <a:bodyPr wrap="none" lIns="91440" tIns="45720" rIns="91440" bIns="45720">
            <a:spAutoFit/>
          </a:bodyPr>
          <a:lstStyle/>
          <a:p>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Board </a:t>
            </a:r>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wemos</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D1 mini</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pic>
        <p:nvPicPr>
          <p:cNvPr id="6146" name="Picture 2" descr="https://1.bp.blogspot.com/-Ox1yTyRVn-s/Xfh4WE6MBZI/AAAAAAAABO8/GjMULX59RAwtsdoPSGG1ioALHiJ-ldDXQCEwYBhgL/s1600/pin-out-wemos.png"/>
          <p:cNvPicPr>
            <a:picLocks noChangeAspect="1" noChangeArrowheads="1"/>
          </p:cNvPicPr>
          <p:nvPr/>
        </p:nvPicPr>
        <p:blipFill rotWithShape="1">
          <a:blip r:embed="rId2"/>
          <a:srcRect l="68971" t="20760" b="36258"/>
          <a:stretch/>
        </p:blipFill>
        <p:spPr bwMode="auto">
          <a:xfrm>
            <a:off x="7099300" y="2667000"/>
            <a:ext cx="2044700" cy="1866900"/>
          </a:xfrm>
          <a:prstGeom prst="rect">
            <a:avLst/>
          </a:prstGeom>
          <a:noFill/>
        </p:spPr>
      </p:pic>
      <p:sp>
        <p:nvSpPr>
          <p:cNvPr id="25" name="Rectangle 24"/>
          <p:cNvSpPr/>
          <p:nvPr/>
        </p:nvSpPr>
        <p:spPr>
          <a:xfrm>
            <a:off x="7099300" y="1369367"/>
            <a:ext cx="1279517" cy="461665"/>
          </a:xfrm>
          <a:prstGeom prst="rect">
            <a:avLst/>
          </a:prstGeom>
          <a:noFill/>
        </p:spPr>
        <p:txBody>
          <a:bodyPr wrap="none" lIns="91440" tIns="45720" rIns="91440" bIns="45720">
            <a:spAutoFit/>
          </a:bodyPr>
          <a:lstStyle/>
          <a:p>
            <a:r>
              <a:rPr lang="en-US" sz="24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PinOUT</a:t>
            </a:r>
            <a:endParaRPr lang="en-US" sz="24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pic>
        <p:nvPicPr>
          <p:cNvPr id="8" name="Picture 2" descr="https://cdn.iconscout.com/icon/free/png-256/arduino-1-226076.png"/>
          <p:cNvPicPr>
            <a:picLocks noChangeAspect="1" noChangeArrowheads="1"/>
          </p:cNvPicPr>
          <p:nvPr/>
        </p:nvPicPr>
        <p:blipFill>
          <a:blip r:embed="rId3"/>
          <a:srcRect/>
          <a:stretch>
            <a:fillRect/>
          </a:stretch>
        </p:blipFill>
        <p:spPr bwMode="auto">
          <a:xfrm>
            <a:off x="914400" y="2209800"/>
            <a:ext cx="838200" cy="838200"/>
          </a:xfrm>
          <a:prstGeom prst="rect">
            <a:avLst/>
          </a:prstGeom>
          <a:noFill/>
        </p:spPr>
      </p:pic>
      <p:sp>
        <p:nvSpPr>
          <p:cNvPr id="9" name="Rectangle 8"/>
          <p:cNvSpPr/>
          <p:nvPr/>
        </p:nvSpPr>
        <p:spPr>
          <a:xfrm>
            <a:off x="320996" y="1369367"/>
            <a:ext cx="1861407" cy="461665"/>
          </a:xfrm>
          <a:prstGeom prst="rect">
            <a:avLst/>
          </a:prstGeom>
          <a:noFill/>
        </p:spPr>
        <p:txBody>
          <a:bodyPr wrap="none" lIns="91440" tIns="45720" rIns="91440" bIns="45720">
            <a:spAutoFit/>
          </a:bodyPr>
          <a:lstStyle/>
          <a:p>
            <a:r>
              <a:rPr lang="en-US" sz="24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Support IDE</a:t>
            </a:r>
            <a:endParaRPr lang="en-US" sz="24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grpSp>
        <p:nvGrpSpPr>
          <p:cNvPr id="3" name="Group 2"/>
          <p:cNvGrpSpPr/>
          <p:nvPr/>
        </p:nvGrpSpPr>
        <p:grpSpPr>
          <a:xfrm>
            <a:off x="533400" y="3035300"/>
            <a:ext cx="1580882" cy="1219200"/>
            <a:chOff x="247918" y="3429000"/>
            <a:chExt cx="1580882" cy="1219200"/>
          </a:xfrm>
        </p:grpSpPr>
        <p:pic>
          <p:nvPicPr>
            <p:cNvPr id="2" name="Picture 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90326" y="3429000"/>
              <a:ext cx="886636" cy="952500"/>
            </a:xfrm>
            <a:prstGeom prst="rect">
              <a:avLst/>
            </a:prstGeom>
          </p:spPr>
        </p:pic>
        <p:sp>
          <p:nvSpPr>
            <p:cNvPr id="10" name="Rectangle 9"/>
            <p:cNvSpPr/>
            <p:nvPr/>
          </p:nvSpPr>
          <p:spPr>
            <a:xfrm>
              <a:off x="247918" y="4248090"/>
              <a:ext cx="1580882" cy="400110"/>
            </a:xfrm>
            <a:prstGeom prst="rect">
              <a:avLst/>
            </a:prstGeom>
            <a:noFill/>
          </p:spPr>
          <p:txBody>
            <a:bodyPr wrap="none" lIns="91440" tIns="45720" rIns="91440" bIns="45720">
              <a:spAutoFit/>
            </a:bodyPr>
            <a:lstStyle/>
            <a:p>
              <a:r>
                <a:rPr lang="en-US" sz="2000" dirty="0" err="1" smtClean="0">
                  <a:ln w="12700">
                    <a:solidFill>
                      <a:srgbClr val="FF0000"/>
                    </a:solidFill>
                    <a:prstDash val="solid"/>
                  </a:ln>
                  <a:solidFill>
                    <a:srgbClr val="FF0000"/>
                  </a:solidFill>
                  <a:latin typeface="Arial" panose="020B0604020202020204" pitchFamily="34" charset="0"/>
                  <a:cs typeface="Arial" panose="020B0604020202020204" pitchFamily="34" charset="0"/>
                </a:rPr>
                <a:t>Micropython</a:t>
              </a:r>
              <a:endParaRPr lang="en-US" sz="2000" cap="none" spc="0" dirty="0">
                <a:ln w="12700">
                  <a:solidFill>
                    <a:srgbClr val="FF0000"/>
                  </a:solidFill>
                  <a:prstDash val="solid"/>
                </a:ln>
                <a:solidFill>
                  <a:srgbClr val="FF0000"/>
                </a:solidFill>
                <a:latin typeface="Arial" panose="020B0604020202020204" pitchFamily="34" charset="0"/>
                <a:cs typeface="Arial" panose="020B0604020202020204" pitchFamily="34" charset="0"/>
              </a:endParaRPr>
            </a:p>
          </p:txBody>
        </p:sp>
      </p:grpSp>
      <p:grpSp>
        <p:nvGrpSpPr>
          <p:cNvPr id="4" name="Group 3"/>
          <p:cNvGrpSpPr/>
          <p:nvPr/>
        </p:nvGrpSpPr>
        <p:grpSpPr>
          <a:xfrm>
            <a:off x="609600" y="4483100"/>
            <a:ext cx="1383712" cy="1009710"/>
            <a:chOff x="216488" y="5257800"/>
            <a:chExt cx="1383712" cy="1009710"/>
          </a:xfrm>
        </p:grpSpPr>
        <p:pic>
          <p:nvPicPr>
            <p:cNvPr id="6" name="Picture 2" descr="NodeMCU · GitHub"/>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50184" y="5257800"/>
              <a:ext cx="685800" cy="68580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p:cNvSpPr/>
            <p:nvPr/>
          </p:nvSpPr>
          <p:spPr>
            <a:xfrm>
              <a:off x="216488" y="5867400"/>
              <a:ext cx="1383712" cy="400110"/>
            </a:xfrm>
            <a:prstGeom prst="rect">
              <a:avLst/>
            </a:prstGeom>
            <a:noFill/>
          </p:spPr>
          <p:txBody>
            <a:bodyPr wrap="none" lIns="91440" tIns="45720" rIns="91440" bIns="45720">
              <a:spAutoFit/>
            </a:bodyPr>
            <a:lstStyle/>
            <a:p>
              <a:r>
                <a:rPr lang="en-US" sz="2000" dirty="0" err="1" smtClean="0">
                  <a:ln w="12700">
                    <a:solidFill>
                      <a:schemeClr val="tx2"/>
                    </a:solidFill>
                    <a:prstDash val="solid"/>
                  </a:ln>
                  <a:solidFill>
                    <a:schemeClr val="tx2"/>
                  </a:solidFill>
                  <a:latin typeface="Arial" panose="020B0604020202020204" pitchFamily="34" charset="0"/>
                  <a:cs typeface="Arial" panose="020B0604020202020204" pitchFamily="34" charset="0"/>
                </a:rPr>
                <a:t>NodeMCU</a:t>
              </a:r>
              <a:endParaRPr lang="en-US" sz="2000" cap="none" spc="0" dirty="0">
                <a:ln w="12700">
                  <a:solidFill>
                    <a:schemeClr val="tx2"/>
                  </a:solidFill>
                  <a:prstDash val="solid"/>
                </a:ln>
                <a:solidFill>
                  <a:schemeClr val="tx2"/>
                </a:solidFill>
                <a:latin typeface="Arial" panose="020B0604020202020204" pitchFamily="34" charset="0"/>
                <a:cs typeface="Arial" panose="020B0604020202020204" pitchFamily="34" charset="0"/>
              </a:endParaRPr>
            </a:p>
          </p:txBody>
        </p:sp>
      </p:grpSp>
      <p:sp>
        <p:nvSpPr>
          <p:cNvPr id="5" name="Rectangle 4"/>
          <p:cNvSpPr/>
          <p:nvPr/>
        </p:nvSpPr>
        <p:spPr>
          <a:xfrm>
            <a:off x="4388530" y="4597400"/>
            <a:ext cx="2850469" cy="812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https://www.makerlab-electronics.com/wp-content/uploads/2017/11/Wemos-D1-Mini-02.jpg"/>
          <p:cNvPicPr>
            <a:picLocks noChangeAspect="1" noChangeArrowheads="1"/>
          </p:cNvPicPr>
          <p:nvPr/>
        </p:nvPicPr>
        <p:blipFill rotWithShape="1">
          <a:blip r:embed="rId6"/>
          <a:srcRect l="13493" t="20667" r="13245" b="20171"/>
          <a:stretch/>
        </p:blipFill>
        <p:spPr bwMode="auto">
          <a:xfrm rot="5400000">
            <a:off x="4231847" y="2452874"/>
            <a:ext cx="3163834" cy="2395219"/>
          </a:xfrm>
          <a:prstGeom prst="rect">
            <a:avLst/>
          </a:prstGeom>
          <a:noFill/>
        </p:spPr>
      </p:pic>
      <p:pic>
        <p:nvPicPr>
          <p:cNvPr id="16" name="Picture 2" descr="https://1.bp.blogspot.com/-Ox1yTyRVn-s/Xfh4WE6MBZI/AAAAAAAABO8/GjMULX59RAwtsdoPSGG1ioALHiJ-ldDXQCEwYBhgL/s1600/pin-out-wemos.png"/>
          <p:cNvPicPr>
            <a:picLocks noChangeAspect="1" noChangeArrowheads="1"/>
          </p:cNvPicPr>
          <p:nvPr/>
        </p:nvPicPr>
        <p:blipFill rotWithShape="1">
          <a:blip r:embed="rId2"/>
          <a:srcRect t="20760" r="69188" b="37135"/>
          <a:stretch/>
        </p:blipFill>
        <p:spPr bwMode="auto">
          <a:xfrm>
            <a:off x="2514600" y="2667000"/>
            <a:ext cx="2030440" cy="1828800"/>
          </a:xfrm>
          <a:prstGeom prst="rect">
            <a:avLst/>
          </a:prstGeom>
          <a:noFill/>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xmlns="" val="0"/>
              </a:ext>
            </a:extLst>
          </a:blip>
          <a:srcRect l="31976" t="18591" r="31745" b="18654"/>
          <a:stretch/>
        </p:blipFill>
        <p:spPr>
          <a:xfrm rot="16200000">
            <a:off x="8247397" y="5732796"/>
            <a:ext cx="647676" cy="840730"/>
          </a:xfrm>
          <a:prstGeom prst="rect">
            <a:avLst/>
          </a:prstGeom>
        </p:spPr>
      </p:pic>
    </p:spTree>
    <p:extLst>
      <p:ext uri="{BB962C8B-B14F-4D97-AF65-F5344CB8AC3E}">
        <p14:creationId xmlns:p14="http://schemas.microsoft.com/office/powerpoint/2010/main" xmlns="" val="40251364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pic>
        <p:nvPicPr>
          <p:cNvPr id="6148" name="Picture 4" descr="https://www.makerlab-electronics.com/wp-content/uploads/2017/11/Wemos-D1-Mini-02.jpg"/>
          <p:cNvPicPr>
            <a:picLocks noChangeAspect="1" noChangeArrowheads="1"/>
          </p:cNvPicPr>
          <p:nvPr/>
        </p:nvPicPr>
        <p:blipFill>
          <a:blip r:embed="rId2"/>
          <a:srcRect/>
          <a:stretch>
            <a:fillRect/>
          </a:stretch>
        </p:blipFill>
        <p:spPr bwMode="auto">
          <a:xfrm rot="5400000">
            <a:off x="151765" y="1010286"/>
            <a:ext cx="3068320" cy="2876550"/>
          </a:xfrm>
          <a:prstGeom prst="rect">
            <a:avLst/>
          </a:prstGeom>
          <a:noFill/>
        </p:spPr>
      </p:pic>
      <p:pic>
        <p:nvPicPr>
          <p:cNvPr id="8195"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9562" y="3733801"/>
            <a:ext cx="8524875" cy="22002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xmlns="" val="0"/>
              </a:ext>
            </a:extLst>
          </a:blip>
          <a:srcRect l="31976" t="18591" r="31745" b="18654"/>
          <a:stretch/>
        </p:blipFill>
        <p:spPr>
          <a:xfrm rot="16200000">
            <a:off x="8247397" y="5732796"/>
            <a:ext cx="647676" cy="840730"/>
          </a:xfrm>
          <a:prstGeom prst="rect">
            <a:avLst/>
          </a:prstGeom>
        </p:spPr>
      </p:pic>
      <p:grpSp>
        <p:nvGrpSpPr>
          <p:cNvPr id="5" name="Group 4"/>
          <p:cNvGrpSpPr/>
          <p:nvPr/>
        </p:nvGrpSpPr>
        <p:grpSpPr>
          <a:xfrm>
            <a:off x="4724400" y="1192803"/>
            <a:ext cx="2565767" cy="2083797"/>
            <a:chOff x="5130433" y="1192803"/>
            <a:chExt cx="2565767" cy="2083797"/>
          </a:xfrm>
        </p:grpSpPr>
        <p:pic>
          <p:nvPicPr>
            <p:cNvPr id="8194" name="Picture 2" descr="Addicore ESP8266 ESP-12Q (ESP-12E) WiFi Module (ESP-12)"/>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l="6778" t="13960" r="6556" b="14288"/>
            <a:stretch/>
          </p:blipFill>
          <p:spPr bwMode="auto">
            <a:xfrm>
              <a:off x="5433655" y="1192803"/>
              <a:ext cx="1959322" cy="1622132"/>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Rectangle 14"/>
            <p:cNvSpPr/>
            <p:nvPr/>
          </p:nvSpPr>
          <p:spPr>
            <a:xfrm>
              <a:off x="5130433" y="2814935"/>
              <a:ext cx="2565767" cy="461665"/>
            </a:xfrm>
            <a:prstGeom prst="rect">
              <a:avLst/>
            </a:prstGeom>
            <a:noFill/>
          </p:spPr>
          <p:txBody>
            <a:bodyPr wrap="none" lIns="91440" tIns="45720" rIns="91440" bIns="45720">
              <a:spAutoFit/>
            </a:bodyPr>
            <a:lstStyle/>
            <a:p>
              <a:r>
                <a:rPr lang="en-US" sz="24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Stand Alone Chip</a:t>
              </a:r>
              <a:endParaRPr lang="en-US" sz="24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grpSp>
      <p:cxnSp>
        <p:nvCxnSpPr>
          <p:cNvPr id="4" name="Straight Arrow Connector 3"/>
          <p:cNvCxnSpPr/>
          <p:nvPr/>
        </p:nvCxnSpPr>
        <p:spPr>
          <a:xfrm>
            <a:off x="1685925" y="2286000"/>
            <a:ext cx="319087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904946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6450693" y="1728205"/>
            <a:ext cx="2264332" cy="3841320"/>
            <a:chOff x="6450693" y="1728205"/>
            <a:chExt cx="2264332" cy="3841320"/>
          </a:xfrm>
        </p:grpSpPr>
        <p:pic>
          <p:nvPicPr>
            <p:cNvPr id="6" name="Picture 4" descr="Berkas:Telegram logo.svg - Wikipedia bahasa Indonesia, ensiklopedia bebas"/>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539877" y="2383332"/>
              <a:ext cx="496262" cy="512267"/>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098939" y="3886200"/>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4" descr="Berkas:Telegram logo.svg - Wikipedia bahasa Indonesia, ensiklopedia bebas"/>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8100837" y="1728205"/>
              <a:ext cx="614188" cy="633995"/>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4" descr="Berkas:Telegram logo.svg - Wikipedia bahasa Indonesia, ensiklopedia bebas"/>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6934199" y="3316528"/>
              <a:ext cx="369097" cy="381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6598332" y="4578927"/>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111500" y="4623954"/>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6450693" y="5264725"/>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Berkas:Telegram logo.svg - Wikipedia bahasa Indonesia, ensiklopedia bebas"/>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668172" y="3287183"/>
              <a:ext cx="432664" cy="446617"/>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5" name="Rectangle 24"/>
          <p:cNvSpPr/>
          <p:nvPr/>
        </p:nvSpPr>
        <p:spPr>
          <a:xfrm>
            <a:off x="576868" y="1828800"/>
            <a:ext cx="8033732" cy="3046988"/>
          </a:xfrm>
          <a:prstGeom prst="rect">
            <a:avLst/>
          </a:prstGeom>
          <a:noFill/>
        </p:spPr>
        <p:txBody>
          <a:bodyPr wrap="square" lIns="91440" tIns="45720" rIns="91440" bIns="45720">
            <a:spAutoFit/>
          </a:bodyPr>
          <a:lstStyle/>
          <a:p>
            <a:pPr algn="just"/>
            <a:r>
              <a:rPr lang="en-US" sz="2400" b="1" dirty="0" smtClean="0"/>
              <a:t>Telegram</a:t>
            </a:r>
            <a:r>
              <a:rPr lang="en-US" sz="2400" dirty="0" smtClean="0"/>
              <a:t> </a:t>
            </a:r>
            <a:r>
              <a:rPr lang="en-US" sz="2400" dirty="0" err="1" smtClean="0"/>
              <a:t>adalah</a:t>
            </a:r>
            <a:r>
              <a:rPr lang="en-US" sz="2400" dirty="0" smtClean="0"/>
              <a:t> </a:t>
            </a:r>
            <a:r>
              <a:rPr lang="en-US" sz="2400" dirty="0" err="1" smtClean="0"/>
              <a:t>sebuah</a:t>
            </a:r>
            <a:r>
              <a:rPr lang="en-US" sz="2400" dirty="0" smtClean="0"/>
              <a:t> </a:t>
            </a:r>
            <a:r>
              <a:rPr lang="en-US" sz="2400" dirty="0" err="1" smtClean="0"/>
              <a:t>aplikasi</a:t>
            </a:r>
            <a:r>
              <a:rPr lang="en-US" sz="2400" dirty="0" smtClean="0"/>
              <a:t> </a:t>
            </a:r>
            <a:r>
              <a:rPr lang="en-US" sz="2400" dirty="0" err="1" smtClean="0"/>
              <a:t>layanan</a:t>
            </a:r>
            <a:r>
              <a:rPr lang="en-US" sz="2400" dirty="0" smtClean="0"/>
              <a:t> instant chatting multiplatform </a:t>
            </a:r>
            <a:r>
              <a:rPr lang="en-US" sz="2400" dirty="0" err="1" smtClean="0"/>
              <a:t>berbasis</a:t>
            </a:r>
            <a:r>
              <a:rPr lang="en-US" sz="2400" dirty="0" smtClean="0"/>
              <a:t> cloud yang </a:t>
            </a:r>
            <a:r>
              <a:rPr lang="en-US" sz="2400" dirty="0" err="1" smtClean="0"/>
              <a:t>bersifat</a:t>
            </a:r>
            <a:r>
              <a:rPr lang="en-US" sz="2400" dirty="0" smtClean="0"/>
              <a:t> gratis. </a:t>
            </a:r>
            <a:r>
              <a:rPr lang="en-US" sz="2400" dirty="0" err="1" smtClean="0"/>
              <a:t>Aplikasi</a:t>
            </a:r>
            <a:r>
              <a:rPr lang="en-US" sz="2400" dirty="0" smtClean="0"/>
              <a:t> Telegram </a:t>
            </a:r>
            <a:r>
              <a:rPr lang="en-US" sz="2400" dirty="0" err="1" smtClean="0"/>
              <a:t>tersedia</a:t>
            </a:r>
            <a:r>
              <a:rPr lang="en-US" sz="2400" dirty="0" smtClean="0"/>
              <a:t> </a:t>
            </a:r>
            <a:r>
              <a:rPr lang="en-US" sz="2400" dirty="0" err="1" smtClean="0"/>
              <a:t>untuk</a:t>
            </a:r>
            <a:r>
              <a:rPr lang="en-US" sz="2400" dirty="0" smtClean="0"/>
              <a:t> </a:t>
            </a:r>
            <a:r>
              <a:rPr lang="en-US" sz="2400" dirty="0" err="1" smtClean="0"/>
              <a:t>perangkat</a:t>
            </a:r>
            <a:r>
              <a:rPr lang="en-US" sz="2400" dirty="0" smtClean="0"/>
              <a:t> Smartphone (Android, </a:t>
            </a:r>
            <a:r>
              <a:rPr lang="en-US" sz="2400" dirty="0" err="1" smtClean="0"/>
              <a:t>iOS</a:t>
            </a:r>
            <a:r>
              <a:rPr lang="en-US" sz="2400" dirty="0" smtClean="0"/>
              <a:t>, Windows Phone, Ubuntu Touch) </a:t>
            </a:r>
            <a:r>
              <a:rPr lang="en-US" sz="2400" dirty="0" err="1" smtClean="0"/>
              <a:t>dan</a:t>
            </a:r>
            <a:r>
              <a:rPr lang="en-US" sz="2400" dirty="0" smtClean="0"/>
              <a:t> </a:t>
            </a:r>
            <a:r>
              <a:rPr lang="en-US" sz="2400" dirty="0" err="1" smtClean="0"/>
              <a:t>sistem</a:t>
            </a:r>
            <a:r>
              <a:rPr lang="en-US" sz="2400" dirty="0" smtClean="0"/>
              <a:t> </a:t>
            </a:r>
            <a:r>
              <a:rPr lang="en-US" sz="2400" dirty="0" err="1" smtClean="0"/>
              <a:t>perangkat</a:t>
            </a:r>
            <a:r>
              <a:rPr lang="en-US" sz="2400" dirty="0" smtClean="0"/>
              <a:t> </a:t>
            </a:r>
            <a:r>
              <a:rPr lang="en-US" sz="2400" dirty="0" err="1" smtClean="0"/>
              <a:t>komputer</a:t>
            </a:r>
            <a:r>
              <a:rPr lang="en-US" sz="2400" dirty="0" smtClean="0"/>
              <a:t> (Windows, OS X, Linux). Para </a:t>
            </a:r>
            <a:r>
              <a:rPr lang="en-US" sz="2400" dirty="0" err="1" smtClean="0"/>
              <a:t>pengguna</a:t>
            </a:r>
            <a:r>
              <a:rPr lang="en-US" sz="2400" dirty="0" smtClean="0"/>
              <a:t> </a:t>
            </a:r>
            <a:r>
              <a:rPr lang="en-US" sz="2400" dirty="0" err="1" smtClean="0"/>
              <a:t>dapat</a:t>
            </a:r>
            <a:r>
              <a:rPr lang="en-US" sz="2400" dirty="0" smtClean="0"/>
              <a:t> </a:t>
            </a:r>
            <a:r>
              <a:rPr lang="en-US" sz="2400" dirty="0" err="1" smtClean="0"/>
              <a:t>mengirim</a:t>
            </a:r>
            <a:r>
              <a:rPr lang="en-US" sz="2400" dirty="0" smtClean="0"/>
              <a:t> </a:t>
            </a:r>
            <a:r>
              <a:rPr lang="en-US" sz="2400" dirty="0" err="1" smtClean="0"/>
              <a:t>pesan</a:t>
            </a:r>
            <a:r>
              <a:rPr lang="en-US" sz="2400" dirty="0" smtClean="0"/>
              <a:t> </a:t>
            </a:r>
            <a:r>
              <a:rPr lang="en-US" sz="2400" dirty="0" err="1" smtClean="0"/>
              <a:t>dan</a:t>
            </a:r>
            <a:r>
              <a:rPr lang="en-US" sz="2400" dirty="0" smtClean="0"/>
              <a:t> </a:t>
            </a:r>
            <a:r>
              <a:rPr lang="en-US" sz="2400" dirty="0" err="1" smtClean="0"/>
              <a:t>bertukar</a:t>
            </a:r>
            <a:r>
              <a:rPr lang="en-US" sz="2400" dirty="0" smtClean="0"/>
              <a:t> </a:t>
            </a:r>
            <a:r>
              <a:rPr lang="en-US" sz="2400" dirty="0" err="1" smtClean="0"/>
              <a:t>foto</a:t>
            </a:r>
            <a:r>
              <a:rPr lang="en-US" sz="2400" dirty="0" smtClean="0"/>
              <a:t>, video, </a:t>
            </a:r>
            <a:r>
              <a:rPr lang="en-US" sz="2400" dirty="0" err="1" smtClean="0"/>
              <a:t>stiker</a:t>
            </a:r>
            <a:r>
              <a:rPr lang="en-US" sz="2400" dirty="0" smtClean="0"/>
              <a:t>, audio, </a:t>
            </a:r>
            <a:r>
              <a:rPr lang="en-US" sz="2400" dirty="0" err="1" smtClean="0"/>
              <a:t>dan</a:t>
            </a:r>
            <a:r>
              <a:rPr lang="en-US" sz="2400" dirty="0" smtClean="0"/>
              <a:t> </a:t>
            </a:r>
            <a:r>
              <a:rPr lang="en-US" sz="2400" dirty="0" err="1" smtClean="0"/>
              <a:t>tipe</a:t>
            </a:r>
            <a:r>
              <a:rPr lang="en-US" sz="2400" dirty="0" smtClean="0"/>
              <a:t> </a:t>
            </a:r>
            <a:r>
              <a:rPr lang="en-US" sz="2400" dirty="0" err="1" smtClean="0"/>
              <a:t>berkas</a:t>
            </a:r>
            <a:r>
              <a:rPr lang="en-US" sz="2400" dirty="0" smtClean="0"/>
              <a:t> </a:t>
            </a:r>
            <a:r>
              <a:rPr lang="en-US" sz="2400" dirty="0" err="1" smtClean="0"/>
              <a:t>lainnya</a:t>
            </a:r>
            <a:r>
              <a:rPr lang="en-US" sz="2400" dirty="0" smtClean="0"/>
              <a:t>. Telegram </a:t>
            </a:r>
            <a:r>
              <a:rPr lang="en-US" sz="2400" dirty="0" err="1" smtClean="0"/>
              <a:t>juga</a:t>
            </a:r>
            <a:r>
              <a:rPr lang="en-US" sz="2400" dirty="0" smtClean="0"/>
              <a:t> </a:t>
            </a:r>
            <a:r>
              <a:rPr lang="en-US" sz="2400" dirty="0" err="1" smtClean="0"/>
              <a:t>menyediakan</a:t>
            </a:r>
            <a:r>
              <a:rPr lang="en-US" sz="2400" dirty="0" smtClean="0"/>
              <a:t> </a:t>
            </a:r>
            <a:r>
              <a:rPr lang="en-US" sz="2400" dirty="0" err="1" smtClean="0"/>
              <a:t>pengiriman</a:t>
            </a:r>
            <a:r>
              <a:rPr lang="en-US" sz="2400" dirty="0" smtClean="0"/>
              <a:t> </a:t>
            </a:r>
            <a:r>
              <a:rPr lang="en-US" sz="2400" dirty="0" err="1" smtClean="0"/>
              <a:t>pesan</a:t>
            </a:r>
            <a:r>
              <a:rPr lang="en-US" sz="2400" dirty="0" smtClean="0"/>
              <a:t> end to end </a:t>
            </a:r>
            <a:r>
              <a:rPr lang="en-US" sz="2400" dirty="0" err="1" smtClean="0"/>
              <a:t>ter-enkripsi</a:t>
            </a:r>
            <a:r>
              <a:rPr lang="en-US" sz="2400" dirty="0" smtClean="0"/>
              <a:t>.</a:t>
            </a:r>
            <a:endParaRPr lang="en-US" sz="2400" dirty="0"/>
          </a:p>
        </p:txBody>
      </p:sp>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056192" cy="584775"/>
          </a:xfrm>
          <a:prstGeom prst="rect">
            <a:avLst/>
          </a:prstGeom>
          <a:noFill/>
        </p:spPr>
        <p:txBody>
          <a:bodyPr wrap="none" lIns="91440" tIns="45720" rIns="91440" bIns="45720">
            <a:spAutoFit/>
          </a:bodyPr>
          <a:lstStyle/>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Membuat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chatbot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pic>
        <p:nvPicPr>
          <p:cNvPr id="29" name="Picture 4" descr="Berkas:Telegram logo.svg - Wikipedia bahasa Indonesia, ensiklopedia bebas"/>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358116" y="5867400"/>
            <a:ext cx="504967" cy="52125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29011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ot-tele-removebg-preview.png"/>
          <p:cNvPicPr>
            <a:picLocks noChangeAspect="1"/>
          </p:cNvPicPr>
          <p:nvPr/>
        </p:nvPicPr>
        <p:blipFill>
          <a:blip r:embed="rId2">
            <a:duotone>
              <a:schemeClr val="bg2">
                <a:shade val="45000"/>
                <a:satMod val="135000"/>
              </a:schemeClr>
              <a:prstClr val="white"/>
            </a:duotone>
          </a:blip>
          <a:stretch>
            <a:fillRect/>
          </a:stretch>
        </p:blipFill>
        <p:spPr>
          <a:xfrm>
            <a:off x="6248400" y="2133600"/>
            <a:ext cx="2162520" cy="2897276"/>
          </a:xfrm>
          <a:prstGeom prst="rect">
            <a:avLst/>
          </a:prstGeom>
        </p:spPr>
      </p:pic>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056192" cy="584775"/>
          </a:xfrm>
          <a:prstGeom prst="rect">
            <a:avLst/>
          </a:prstGeom>
          <a:noFill/>
        </p:spPr>
        <p:txBody>
          <a:bodyPr wrap="none" lIns="91440" tIns="45720" rIns="91440" bIns="45720">
            <a:spAutoFit/>
          </a:bodyPr>
          <a:lstStyle/>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Membuat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chatbot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sp>
        <p:nvSpPr>
          <p:cNvPr id="25" name="Rectangle 24"/>
          <p:cNvSpPr/>
          <p:nvPr/>
        </p:nvSpPr>
        <p:spPr>
          <a:xfrm>
            <a:off x="576868" y="2438400"/>
            <a:ext cx="8033732" cy="1569660"/>
          </a:xfrm>
          <a:prstGeom prst="rect">
            <a:avLst/>
          </a:prstGeom>
          <a:noFill/>
        </p:spPr>
        <p:txBody>
          <a:bodyPr wrap="square" lIns="91440" tIns="45720" rIns="91440" bIns="45720">
            <a:spAutoFit/>
          </a:bodyPr>
          <a:lstStyle/>
          <a:p>
            <a:pPr algn="just"/>
            <a:r>
              <a:rPr lang="en-US" sz="2400" dirty="0" smtClean="0"/>
              <a:t>“</a:t>
            </a:r>
            <a:r>
              <a:rPr lang="id-ID" sz="2400" dirty="0" smtClean="0"/>
              <a:t>Chatbot atau chatterbot adalah aplikasi perangkat lunak yang digunakan untuk melakukan percakapan obrolan online melalui teks atau text-to-speech, sebagai pengganti kontak langsung dengan manusia langsung.</a:t>
            </a:r>
            <a:r>
              <a:rPr lang="en-US" sz="2400" dirty="0" smtClean="0"/>
              <a:t>”</a:t>
            </a:r>
          </a:p>
        </p:txBody>
      </p:sp>
      <p:pic>
        <p:nvPicPr>
          <p:cNvPr id="5" name="Picture 4" descr="Berkas:Telegram logo.svg - Wikipedia bahasa Indonesia, ensiklopedia bebas"/>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358116" y="5867400"/>
            <a:ext cx="504967" cy="52125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58197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Telegram APIs"/>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28318" y="3004118"/>
            <a:ext cx="1796482" cy="1796482"/>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wifi - How to connnect Arduino to Wemos D1 (send data)? - Arduino Stack  Exchange"/>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30732" t="4546" r="31486" b="17742"/>
          <a:stretch/>
        </p:blipFill>
        <p:spPr bwMode="auto">
          <a:xfrm rot="5400000">
            <a:off x="7675809" y="1960809"/>
            <a:ext cx="986353" cy="1340428"/>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239000" y="3962400"/>
            <a:ext cx="2114550" cy="2182743"/>
          </a:xfrm>
          <a:prstGeom prst="rect">
            <a:avLst/>
          </a:prstGeom>
        </p:spPr>
      </p:pic>
      <p:pic>
        <p:nvPicPr>
          <p:cNvPr id="1028" name="Picture 4" descr="Berkas:Telegram logo.svg - Wikipedia bahasa Indonesia, ensiklopedia bebas"/>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077200" y="4431748"/>
            <a:ext cx="504967" cy="521252"/>
          </a:xfrm>
          <a:prstGeom prst="rect">
            <a:avLst/>
          </a:prstGeom>
          <a:noFill/>
          <a:extLst>
            <a:ext uri="{909E8E84-426E-40DD-AFC4-6F175D3DCCD1}">
              <a14:hiddenFill xmlns:a14="http://schemas.microsoft.com/office/drawing/2010/main" xmlns="">
                <a:solidFill>
                  <a:srgbClr val="FFFFFF"/>
                </a:solidFill>
              </a14:hiddenFill>
            </a:ext>
          </a:extLst>
        </p:spPr>
      </p:pic>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1061390" y="370582"/>
            <a:ext cx="7854010" cy="1077218"/>
          </a:xfrm>
          <a:prstGeom prst="rect">
            <a:avLst/>
          </a:prstGeom>
          <a:noFill/>
        </p:spPr>
        <p:txBody>
          <a:bodyPr wrap="none" lIns="91440" tIns="45720" rIns="91440" bIns="45720">
            <a:spAutoFit/>
          </a:bodyPr>
          <a:lstStyle/>
          <a:p>
            <a:pPr algn="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IMPLEMENTASI </a:t>
            </a:r>
            <a:r>
              <a:rPr lang="en-US" sz="3200" cap="none" spc="0" dirty="0" smtClean="0">
                <a:ln w="12700">
                  <a:solidFill>
                    <a:srgbClr val="C00000"/>
                  </a:solidFill>
                  <a:prstDash val="solid"/>
                </a:ln>
                <a:solidFill>
                  <a:srgbClr val="C00000"/>
                </a:solidFill>
                <a:latin typeface="Arial" panose="020B0604020202020204" pitchFamily="34" charset="0"/>
                <a:cs typeface="Arial" panose="020B0604020202020204" pitchFamily="34" charset="0"/>
              </a:rPr>
              <a:t>IOT</a:t>
            </a:r>
          </a:p>
          <a:p>
            <a:pPr algn="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MENGGUNAKAN </a:t>
            </a:r>
            <a:r>
              <a:rPr lang="en-US" sz="3200" cap="none" spc="0" dirty="0" smtClean="0">
                <a:ln w="12700">
                  <a:solidFill>
                    <a:srgbClr val="0070C0"/>
                  </a:solidFill>
                  <a:prstDash val="solid"/>
                </a:ln>
                <a:solidFill>
                  <a:srgbClr val="0070C0"/>
                </a:solidFill>
                <a:latin typeface="Arial" panose="020B0604020202020204" pitchFamily="34" charset="0"/>
                <a:cs typeface="Arial" panose="020B0604020202020204" pitchFamily="34" charset="0"/>
              </a:rPr>
              <a:t>TELEGRAM</a:t>
            </a: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3200" cap="none" spc="0" dirty="0" smtClean="0">
                <a:ln w="12700">
                  <a:solidFill>
                    <a:srgbClr val="00B050"/>
                  </a:solidFill>
                  <a:prstDash val="solid"/>
                </a:ln>
                <a:solidFill>
                  <a:srgbClr val="00B050"/>
                </a:solidFill>
                <a:latin typeface="Arial" panose="020B0604020202020204" pitchFamily="34" charset="0"/>
                <a:cs typeface="Arial" panose="020B0604020202020204" pitchFamily="34" charset="0"/>
              </a:rPr>
              <a:t>CHATBOT</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sp>
        <p:nvSpPr>
          <p:cNvPr id="25" name="Rectangle 24"/>
          <p:cNvSpPr/>
          <p:nvPr/>
        </p:nvSpPr>
        <p:spPr>
          <a:xfrm>
            <a:off x="304800" y="2133600"/>
            <a:ext cx="5689378" cy="2246769"/>
          </a:xfrm>
          <a:prstGeom prst="rect">
            <a:avLst/>
          </a:prstGeom>
          <a:noFill/>
        </p:spPr>
        <p:txBody>
          <a:bodyPr wrap="none" lIns="91440" tIns="45720" rIns="91440" bIns="45720">
            <a:spAutoFit/>
          </a:bodyPr>
          <a:lstStyle/>
          <a:p>
            <a:pPr marL="457200" indent="-457200">
              <a:buFont typeface="Arial" panose="020B0604020202020204" pitchFamily="34" charset="0"/>
              <a:buChar char="•"/>
            </a:pPr>
            <a:r>
              <a:rPr lang="en-US" sz="28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Pengantar</a:t>
            </a:r>
            <a:r>
              <a:rPr lang="en-US" sz="28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28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tentang</a:t>
            </a:r>
            <a:r>
              <a:rPr lang="en-US" sz="28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IOT.</a:t>
            </a:r>
          </a:p>
          <a:p>
            <a:pPr marL="457200" indent="-457200">
              <a:buFont typeface="Arial" panose="020B0604020202020204" pitchFamily="34" charset="0"/>
              <a:buChar char="•"/>
            </a:pPr>
            <a:r>
              <a:rPr lang="en-US" sz="28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Board </a:t>
            </a:r>
            <a:r>
              <a:rPr lang="en-US" sz="28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wemos</a:t>
            </a:r>
            <a:r>
              <a:rPr lang="en-US" sz="28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D1 mini.</a:t>
            </a:r>
          </a:p>
          <a:p>
            <a:pPr marL="457200" indent="-457200">
              <a:buFont typeface="Arial" panose="020B0604020202020204" pitchFamily="34" charset="0"/>
              <a:buChar char="•"/>
            </a:pPr>
            <a:r>
              <a:rPr lang="en-US" sz="28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Membuat</a:t>
            </a:r>
            <a:r>
              <a:rPr lang="en-US" sz="28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28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chatbot</a:t>
            </a:r>
            <a:r>
              <a:rPr lang="en-US" sz="28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a:t>
            </a:r>
          </a:p>
          <a:p>
            <a:pPr marL="457200" indent="-457200">
              <a:buFont typeface="Arial" panose="020B0604020202020204" pitchFamily="34" charset="0"/>
              <a:buChar char="•"/>
            </a:pPr>
            <a:r>
              <a:rPr lang="en-US" sz="28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Menghubungkan</a:t>
            </a:r>
            <a:r>
              <a:rPr lang="en-US" sz="28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board </a:t>
            </a:r>
            <a:r>
              <a:rPr lang="en-US" sz="28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wemos</a:t>
            </a:r>
            <a:r>
              <a:rPr lang="en-US" sz="28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p>
          <a:p>
            <a:r>
              <a:rPr lang="en-US" sz="28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28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dengan</a:t>
            </a:r>
            <a:r>
              <a:rPr lang="en-US" sz="28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 chat app.</a:t>
            </a:r>
            <a:endParaRPr lang="en-US" sz="28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762943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450693" y="1728205"/>
            <a:ext cx="2264332" cy="3841320"/>
            <a:chOff x="6450693" y="1728205"/>
            <a:chExt cx="2264332" cy="3841320"/>
          </a:xfrm>
        </p:grpSpPr>
        <p:pic>
          <p:nvPicPr>
            <p:cNvPr id="7" name="Picture 4" descr="Berkas:Telegram logo.svg - Wikipedia bahasa Indonesia, ensiklopedia bebas"/>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539877" y="2383332"/>
              <a:ext cx="496262" cy="512267"/>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098939" y="3886200"/>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4" descr="Berkas:Telegram logo.svg - Wikipedia bahasa Indonesia, ensiklopedia bebas"/>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8100837" y="1728205"/>
              <a:ext cx="614188" cy="633995"/>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4" descr="Berkas:Telegram logo.svg - Wikipedia bahasa Indonesia, ensiklopedia bebas"/>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6934199" y="3316528"/>
              <a:ext cx="369097" cy="38100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6598332" y="4578927"/>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111500" y="4623954"/>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6450693" y="5264725"/>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Berkas:Telegram logo.svg - Wikipedia bahasa Indonesia, ensiklopedia bebas"/>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668172" y="3287183"/>
              <a:ext cx="432664" cy="446617"/>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056192" cy="584775"/>
          </a:xfrm>
          <a:prstGeom prst="rect">
            <a:avLst/>
          </a:prstGeom>
          <a:noFill/>
        </p:spPr>
        <p:txBody>
          <a:bodyPr wrap="none" lIns="91440" tIns="45720" rIns="91440" bIns="45720">
            <a:spAutoFit/>
          </a:bodyPr>
          <a:lstStyle/>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Membuat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chatbot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sp>
        <p:nvSpPr>
          <p:cNvPr id="25" name="Rectangle 24"/>
          <p:cNvSpPr/>
          <p:nvPr/>
        </p:nvSpPr>
        <p:spPr>
          <a:xfrm>
            <a:off x="576868" y="2316540"/>
            <a:ext cx="8033732" cy="1569660"/>
          </a:xfrm>
          <a:prstGeom prst="rect">
            <a:avLst/>
          </a:prstGeom>
          <a:noFill/>
        </p:spPr>
        <p:txBody>
          <a:bodyPr wrap="square" lIns="91440" tIns="45720" rIns="91440" bIns="45720">
            <a:spAutoFit/>
          </a:bodyPr>
          <a:lstStyle/>
          <a:p>
            <a:pPr algn="just"/>
            <a:r>
              <a:rPr lang="en-US" sz="2400" dirty="0" smtClean="0"/>
              <a:t>“</a:t>
            </a:r>
            <a:r>
              <a:rPr lang="en-US" sz="2400" i="1" dirty="0" smtClean="0"/>
              <a:t>Bots are third-party applications that run inside Telegram. Users can interact with bots by sending them messages, commands and inline requests. You control your bots using HTTPS requests to Telegram Bot API</a:t>
            </a:r>
            <a:r>
              <a:rPr lang="en-US" sz="2400" dirty="0" smtClean="0"/>
              <a:t>“.</a:t>
            </a:r>
          </a:p>
        </p:txBody>
      </p:sp>
      <p:pic>
        <p:nvPicPr>
          <p:cNvPr id="5" name="Picture 4" descr="Berkas:Telegram logo.svg - Wikipedia bahasa Indonesia, ensiklopedia bebas"/>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358116" y="5867400"/>
            <a:ext cx="504967" cy="52125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75252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6450693" y="1728205"/>
            <a:ext cx="2264332" cy="3841320"/>
            <a:chOff x="6450693" y="1728205"/>
            <a:chExt cx="2264332" cy="3841320"/>
          </a:xfrm>
        </p:grpSpPr>
        <p:pic>
          <p:nvPicPr>
            <p:cNvPr id="7" name="Picture 4" descr="Berkas:Telegram logo.svg - Wikipedia bahasa Indonesia, ensiklopedia bebas"/>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539877" y="2383332"/>
              <a:ext cx="496262" cy="512267"/>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098939" y="3886200"/>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4" descr="Berkas:Telegram logo.svg - Wikipedia bahasa Indonesia, ensiklopedia bebas"/>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8100837" y="1728205"/>
              <a:ext cx="614188" cy="633995"/>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4" descr="Berkas:Telegram logo.svg - Wikipedia bahasa Indonesia, ensiklopedia bebas"/>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6934199" y="3316528"/>
              <a:ext cx="369097" cy="38100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6598332" y="4578927"/>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111500" y="4623954"/>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6450693" y="5264725"/>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Berkas:Telegram logo.svg - Wikipedia bahasa Indonesia, ensiklopedia bebas"/>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668172" y="3287183"/>
              <a:ext cx="432664" cy="446617"/>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056192" cy="584775"/>
          </a:xfrm>
          <a:prstGeom prst="rect">
            <a:avLst/>
          </a:prstGeom>
          <a:noFill/>
        </p:spPr>
        <p:txBody>
          <a:bodyPr wrap="none" lIns="91440" tIns="45720" rIns="91440" bIns="45720">
            <a:spAutoFit/>
          </a:bodyPr>
          <a:lstStyle/>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Membuat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chatbot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pic>
        <p:nvPicPr>
          <p:cNvPr id="5" name="Picture 4" descr="Berkas:Telegram logo.svg - Wikipedia bahasa Indonesia, ensiklopedia bebas"/>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358116" y="5867400"/>
            <a:ext cx="504967" cy="521252"/>
          </a:xfrm>
          <a:prstGeom prst="rect">
            <a:avLst/>
          </a:prstGeom>
          <a:noFill/>
          <a:extLst>
            <a:ext uri="{909E8E84-426E-40DD-AFC4-6F175D3DCCD1}">
              <a14:hiddenFill xmlns:a14="http://schemas.microsoft.com/office/drawing/2010/main" xmlns="">
                <a:solidFill>
                  <a:srgbClr val="FFFFFF"/>
                </a:solidFill>
              </a14:hiddenFill>
            </a:ext>
          </a:extLst>
        </p:spPr>
      </p:pic>
      <p:pic>
        <p:nvPicPr>
          <p:cNvPr id="23554" name="Picture 2" descr="Install and Download Telegram"/>
          <p:cNvPicPr>
            <a:picLocks noChangeAspect="1" noChangeArrowheads="1"/>
          </p:cNvPicPr>
          <p:nvPr/>
        </p:nvPicPr>
        <p:blipFill>
          <a:blip r:embed="rId8"/>
          <a:srcRect/>
          <a:stretch>
            <a:fillRect/>
          </a:stretch>
        </p:blipFill>
        <p:spPr bwMode="auto">
          <a:xfrm>
            <a:off x="2743200" y="2314574"/>
            <a:ext cx="3371850" cy="2562226"/>
          </a:xfrm>
          <a:prstGeom prst="rect">
            <a:avLst/>
          </a:prstGeom>
          <a:noFill/>
        </p:spPr>
      </p:pic>
      <p:sp>
        <p:nvSpPr>
          <p:cNvPr id="16" name="Rectangle 15"/>
          <p:cNvSpPr/>
          <p:nvPr/>
        </p:nvSpPr>
        <p:spPr>
          <a:xfrm>
            <a:off x="424468" y="1676400"/>
            <a:ext cx="3995132" cy="461665"/>
          </a:xfrm>
          <a:prstGeom prst="rect">
            <a:avLst/>
          </a:prstGeom>
          <a:noFill/>
        </p:spPr>
        <p:txBody>
          <a:bodyPr wrap="square" lIns="91440" tIns="45720" rIns="91440" bIns="45720">
            <a:spAutoFit/>
          </a:bodyPr>
          <a:lstStyle/>
          <a:p>
            <a:pPr algn="just"/>
            <a:r>
              <a:rPr lang="en-US" sz="2400" dirty="0" smtClean="0"/>
              <a:t>Install </a:t>
            </a:r>
            <a:r>
              <a:rPr lang="en-US" sz="2400" dirty="0" err="1" smtClean="0"/>
              <a:t>aplikasi</a:t>
            </a:r>
            <a:r>
              <a:rPr lang="en-US" sz="2400" dirty="0" smtClean="0"/>
              <a:t> telegram</a:t>
            </a:r>
          </a:p>
        </p:txBody>
      </p:sp>
    </p:spTree>
    <p:extLst>
      <p:ext uri="{BB962C8B-B14F-4D97-AF65-F5344CB8AC3E}">
        <p14:creationId xmlns:p14="http://schemas.microsoft.com/office/powerpoint/2010/main" xmlns="" val="3275252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450693" y="1728205"/>
            <a:ext cx="2264332" cy="3841320"/>
            <a:chOff x="6450693" y="1728205"/>
            <a:chExt cx="2264332" cy="3841320"/>
          </a:xfrm>
        </p:grpSpPr>
        <p:pic>
          <p:nvPicPr>
            <p:cNvPr id="10" name="Picture 4" descr="Berkas:Telegram logo.svg - Wikipedia bahasa Indonesia, ensiklopedia bebas"/>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539877" y="2383332"/>
              <a:ext cx="496262" cy="512267"/>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098939" y="3886200"/>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4" descr="Berkas:Telegram logo.svg - Wikipedia bahasa Indonesia, ensiklopedia bebas"/>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8100837" y="1728205"/>
              <a:ext cx="614188" cy="633995"/>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4" descr="Berkas:Telegram logo.svg - Wikipedia bahasa Indonesia, ensiklopedia bebas"/>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6934199" y="3316528"/>
              <a:ext cx="369097" cy="381000"/>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6598332" y="4578927"/>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111500" y="4623954"/>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6450693" y="5264725"/>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18" descr="Berkas:Telegram logo.svg - Wikipedia bahasa Indonesia, ensiklopedia bebas"/>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668172" y="3287183"/>
              <a:ext cx="432664" cy="446617"/>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056192" cy="584775"/>
          </a:xfrm>
          <a:prstGeom prst="rect">
            <a:avLst/>
          </a:prstGeom>
          <a:noFill/>
        </p:spPr>
        <p:txBody>
          <a:bodyPr wrap="none" lIns="91440" tIns="45720" rIns="91440" bIns="45720">
            <a:spAutoFit/>
          </a:bodyPr>
          <a:lstStyle/>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Membuat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chatbot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pic>
        <p:nvPicPr>
          <p:cNvPr id="5" name="Picture 4" descr="Berkas:Telegram logo.svg - Wikipedia bahasa Indonesia, ensiklopedia bebas"/>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358116" y="5867400"/>
            <a:ext cx="504967" cy="521252"/>
          </a:xfrm>
          <a:prstGeom prst="rect">
            <a:avLst/>
          </a:prstGeom>
          <a:noFill/>
          <a:extLst>
            <a:ext uri="{909E8E84-426E-40DD-AFC4-6F175D3DCCD1}">
              <a14:hiddenFill xmlns:a14="http://schemas.microsoft.com/office/drawing/2010/main" xmlns="">
                <a:solidFill>
                  <a:srgbClr val="FFFFFF"/>
                </a:solidFill>
              </a14:hiddenFill>
            </a:ext>
          </a:extLst>
        </p:spPr>
      </p:pic>
      <p:pic>
        <p:nvPicPr>
          <p:cNvPr id="24578" name="Picture 2" descr="botfather"/>
          <p:cNvPicPr>
            <a:picLocks noChangeAspect="1" noChangeArrowheads="1"/>
          </p:cNvPicPr>
          <p:nvPr/>
        </p:nvPicPr>
        <p:blipFill>
          <a:blip r:embed="rId8"/>
          <a:srcRect/>
          <a:stretch>
            <a:fillRect/>
          </a:stretch>
        </p:blipFill>
        <p:spPr bwMode="auto">
          <a:xfrm>
            <a:off x="666750" y="2228850"/>
            <a:ext cx="3448050" cy="1885950"/>
          </a:xfrm>
          <a:prstGeom prst="rect">
            <a:avLst/>
          </a:prstGeom>
          <a:noFill/>
        </p:spPr>
      </p:pic>
      <p:pic>
        <p:nvPicPr>
          <p:cNvPr id="24580" name="Picture 4" descr="Telegram Start BotFather to Create a new Bot"/>
          <p:cNvPicPr>
            <a:picLocks noChangeAspect="1" noChangeArrowheads="1"/>
          </p:cNvPicPr>
          <p:nvPr/>
        </p:nvPicPr>
        <p:blipFill>
          <a:blip r:embed="rId9"/>
          <a:srcRect/>
          <a:stretch>
            <a:fillRect/>
          </a:stretch>
        </p:blipFill>
        <p:spPr bwMode="auto">
          <a:xfrm>
            <a:off x="5029200" y="1143000"/>
            <a:ext cx="2689817" cy="5410200"/>
          </a:xfrm>
          <a:prstGeom prst="rect">
            <a:avLst/>
          </a:prstGeom>
          <a:noFill/>
        </p:spPr>
      </p:pic>
      <p:sp>
        <p:nvSpPr>
          <p:cNvPr id="17" name="Rectangle 16"/>
          <p:cNvSpPr/>
          <p:nvPr/>
        </p:nvSpPr>
        <p:spPr>
          <a:xfrm>
            <a:off x="424468" y="1676400"/>
            <a:ext cx="3995132" cy="461665"/>
          </a:xfrm>
          <a:prstGeom prst="rect">
            <a:avLst/>
          </a:prstGeom>
          <a:noFill/>
        </p:spPr>
        <p:txBody>
          <a:bodyPr wrap="square" lIns="91440" tIns="45720" rIns="91440" bIns="45720">
            <a:spAutoFit/>
          </a:bodyPr>
          <a:lstStyle/>
          <a:p>
            <a:pPr algn="just"/>
            <a:r>
              <a:rPr lang="en-US" sz="2400" dirty="0" smtClean="0"/>
              <a:t>Search “</a:t>
            </a:r>
            <a:r>
              <a:rPr lang="en-US" sz="2400" dirty="0" err="1" smtClean="0"/>
              <a:t>botfather</a:t>
            </a:r>
            <a:r>
              <a:rPr lang="en-US" sz="2400" dirty="0" smtClean="0"/>
              <a:t>”</a:t>
            </a:r>
          </a:p>
        </p:txBody>
      </p:sp>
      <p:sp>
        <p:nvSpPr>
          <p:cNvPr id="18" name="Rectangle 17"/>
          <p:cNvSpPr/>
          <p:nvPr/>
        </p:nvSpPr>
        <p:spPr>
          <a:xfrm>
            <a:off x="3124200" y="5410200"/>
            <a:ext cx="2133600" cy="461665"/>
          </a:xfrm>
          <a:prstGeom prst="rect">
            <a:avLst/>
          </a:prstGeom>
          <a:noFill/>
        </p:spPr>
        <p:txBody>
          <a:bodyPr wrap="square" lIns="91440" tIns="45720" rIns="91440" bIns="45720">
            <a:spAutoFit/>
          </a:bodyPr>
          <a:lstStyle/>
          <a:p>
            <a:r>
              <a:rPr lang="en-US" sz="2400" dirty="0" err="1" smtClean="0"/>
              <a:t>Lalu</a:t>
            </a:r>
            <a:r>
              <a:rPr lang="en-US" sz="2400" dirty="0" smtClean="0"/>
              <a:t> </a:t>
            </a:r>
            <a:r>
              <a:rPr lang="en-US" sz="2400" dirty="0" err="1" smtClean="0"/>
              <a:t>klik</a:t>
            </a:r>
            <a:r>
              <a:rPr lang="en-US" sz="2400" dirty="0" smtClean="0"/>
              <a:t> Start</a:t>
            </a:r>
          </a:p>
        </p:txBody>
      </p:sp>
    </p:spTree>
    <p:extLst>
      <p:ext uri="{BB962C8B-B14F-4D97-AF65-F5344CB8AC3E}">
        <p14:creationId xmlns:p14="http://schemas.microsoft.com/office/powerpoint/2010/main" xmlns="" val="3275252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450693" y="1728205"/>
            <a:ext cx="2264332" cy="3841320"/>
            <a:chOff x="6450693" y="1728205"/>
            <a:chExt cx="2264332" cy="3841320"/>
          </a:xfrm>
        </p:grpSpPr>
        <p:pic>
          <p:nvPicPr>
            <p:cNvPr id="16" name="Picture 4" descr="Berkas:Telegram logo.svg - Wikipedia bahasa Indonesia, ensiklopedia bebas"/>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539877" y="2383332"/>
              <a:ext cx="496262" cy="512267"/>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098939" y="3886200"/>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4" descr="Berkas:Telegram logo.svg - Wikipedia bahasa Indonesia, ensiklopedia bebas"/>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8100837" y="1728205"/>
              <a:ext cx="614188" cy="633995"/>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4" descr="Berkas:Telegram logo.svg - Wikipedia bahasa Indonesia, ensiklopedia bebas"/>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6934199" y="3316528"/>
              <a:ext cx="369097" cy="381000"/>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6598332" y="4578927"/>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111500" y="4623954"/>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6450693" y="5264725"/>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3" descr="Berkas:Telegram logo.svg - Wikipedia bahasa Indonesia, ensiklopedia bebas"/>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668172" y="3287183"/>
              <a:ext cx="432664" cy="446617"/>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056192" cy="584775"/>
          </a:xfrm>
          <a:prstGeom prst="rect">
            <a:avLst/>
          </a:prstGeom>
          <a:noFill/>
        </p:spPr>
        <p:txBody>
          <a:bodyPr wrap="none" lIns="91440" tIns="45720" rIns="91440" bIns="45720">
            <a:spAutoFit/>
          </a:bodyPr>
          <a:lstStyle/>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Membuat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chatbot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pic>
        <p:nvPicPr>
          <p:cNvPr id="5" name="Picture 4" descr="Berkas:Telegram logo.svg - Wikipedia bahasa Indonesia, ensiklopedia bebas"/>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358116" y="5867400"/>
            <a:ext cx="504967" cy="521252"/>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Rectangle 16"/>
          <p:cNvSpPr/>
          <p:nvPr/>
        </p:nvSpPr>
        <p:spPr>
          <a:xfrm>
            <a:off x="424468" y="1676400"/>
            <a:ext cx="3995132" cy="830997"/>
          </a:xfrm>
          <a:prstGeom prst="rect">
            <a:avLst/>
          </a:prstGeom>
          <a:noFill/>
        </p:spPr>
        <p:txBody>
          <a:bodyPr wrap="square" lIns="91440" tIns="45720" rIns="91440" bIns="45720">
            <a:spAutoFit/>
          </a:bodyPr>
          <a:lstStyle/>
          <a:p>
            <a:r>
              <a:rPr lang="en-US" sz="2400" dirty="0" err="1" smtClean="0"/>
              <a:t>Ketik</a:t>
            </a:r>
            <a:r>
              <a:rPr lang="en-US" sz="2400" dirty="0" smtClean="0"/>
              <a:t> “/</a:t>
            </a:r>
            <a:r>
              <a:rPr lang="en-US" sz="2400" dirty="0" err="1" smtClean="0"/>
              <a:t>newbot</a:t>
            </a:r>
            <a:r>
              <a:rPr lang="en-US" sz="2400" dirty="0" smtClean="0"/>
              <a:t>” </a:t>
            </a:r>
            <a:r>
              <a:rPr lang="en-US" sz="2400" dirty="0" err="1" smtClean="0"/>
              <a:t>lalu</a:t>
            </a:r>
            <a:r>
              <a:rPr lang="en-US" sz="2400" dirty="0" smtClean="0"/>
              <a:t> send</a:t>
            </a:r>
          </a:p>
          <a:p>
            <a:r>
              <a:rPr lang="en-US" sz="2400" dirty="0" smtClean="0"/>
              <a:t>Dan </a:t>
            </a:r>
            <a:r>
              <a:rPr lang="en-US" sz="2400" dirty="0" err="1" smtClean="0"/>
              <a:t>ikuti</a:t>
            </a:r>
            <a:r>
              <a:rPr lang="en-US" sz="2400" dirty="0" smtClean="0"/>
              <a:t> </a:t>
            </a:r>
            <a:r>
              <a:rPr lang="en-US" sz="2400" dirty="0" err="1" smtClean="0"/>
              <a:t>petunjuk</a:t>
            </a:r>
            <a:r>
              <a:rPr lang="en-US" sz="2400" dirty="0" smtClean="0"/>
              <a:t> </a:t>
            </a:r>
            <a:r>
              <a:rPr lang="en-US" sz="2400" dirty="0" err="1" smtClean="0"/>
              <a:t>selanjutnya</a:t>
            </a:r>
            <a:endParaRPr lang="en-US" sz="2400" dirty="0" smtClean="0"/>
          </a:p>
        </p:txBody>
      </p:sp>
      <p:pic>
        <p:nvPicPr>
          <p:cNvPr id="25604" name="Picture 4" descr="Telegram BotFather Create a New Bot"/>
          <p:cNvPicPr>
            <a:picLocks noChangeAspect="1" noChangeArrowheads="1"/>
          </p:cNvPicPr>
          <p:nvPr/>
        </p:nvPicPr>
        <p:blipFill>
          <a:blip r:embed="rId8"/>
          <a:srcRect/>
          <a:stretch>
            <a:fillRect/>
          </a:stretch>
        </p:blipFill>
        <p:spPr bwMode="auto">
          <a:xfrm>
            <a:off x="4476750" y="1905000"/>
            <a:ext cx="3371850" cy="3771901"/>
          </a:xfrm>
          <a:prstGeom prst="rect">
            <a:avLst/>
          </a:prstGeom>
          <a:noFill/>
        </p:spPr>
      </p:pic>
      <p:sp>
        <p:nvSpPr>
          <p:cNvPr id="11" name="Rectangle 10"/>
          <p:cNvSpPr/>
          <p:nvPr/>
        </p:nvSpPr>
        <p:spPr>
          <a:xfrm>
            <a:off x="152400" y="3987225"/>
            <a:ext cx="3995132" cy="584775"/>
          </a:xfrm>
          <a:prstGeom prst="rect">
            <a:avLst/>
          </a:prstGeom>
          <a:noFill/>
        </p:spPr>
        <p:txBody>
          <a:bodyPr wrap="square" lIns="91440" tIns="45720" rIns="91440" bIns="45720">
            <a:spAutoFit/>
          </a:bodyPr>
          <a:lstStyle/>
          <a:p>
            <a:r>
              <a:rPr lang="en-US" sz="1600" dirty="0" err="1" smtClean="0"/>
              <a:t>Masukkan</a:t>
            </a:r>
            <a:r>
              <a:rPr lang="en-US" sz="1600" dirty="0" smtClean="0"/>
              <a:t> </a:t>
            </a:r>
            <a:r>
              <a:rPr lang="en-US" sz="1600" dirty="0" err="1" smtClean="0"/>
              <a:t>nama</a:t>
            </a:r>
            <a:r>
              <a:rPr lang="en-US" sz="1600" dirty="0" smtClean="0"/>
              <a:t> </a:t>
            </a:r>
            <a:r>
              <a:rPr lang="en-US" sz="1600" dirty="0" err="1" smtClean="0"/>
              <a:t>bot</a:t>
            </a:r>
            <a:r>
              <a:rPr lang="en-US" sz="1600" dirty="0" smtClean="0"/>
              <a:t>, </a:t>
            </a:r>
            <a:r>
              <a:rPr lang="en-US" sz="1600" dirty="0" err="1" smtClean="0"/>
              <a:t>misalkan</a:t>
            </a:r>
            <a:r>
              <a:rPr lang="en-US" sz="1600" dirty="0" smtClean="0"/>
              <a:t> “my personal </a:t>
            </a:r>
            <a:r>
              <a:rPr lang="en-US" sz="1600" dirty="0" err="1" smtClean="0"/>
              <a:t>bot</a:t>
            </a:r>
            <a:r>
              <a:rPr lang="en-US" sz="1600" dirty="0" smtClean="0"/>
              <a:t>” </a:t>
            </a:r>
            <a:r>
              <a:rPr lang="en-US" sz="1600" dirty="0" err="1" smtClean="0"/>
              <a:t>dll</a:t>
            </a:r>
            <a:endParaRPr lang="en-US" sz="1600" dirty="0" smtClean="0"/>
          </a:p>
        </p:txBody>
      </p:sp>
      <p:sp>
        <p:nvSpPr>
          <p:cNvPr id="12" name="Rectangle 11"/>
          <p:cNvSpPr/>
          <p:nvPr/>
        </p:nvSpPr>
        <p:spPr>
          <a:xfrm>
            <a:off x="152400" y="5054025"/>
            <a:ext cx="3995132" cy="584775"/>
          </a:xfrm>
          <a:prstGeom prst="rect">
            <a:avLst/>
          </a:prstGeom>
          <a:noFill/>
        </p:spPr>
        <p:txBody>
          <a:bodyPr wrap="square" lIns="91440" tIns="45720" rIns="91440" bIns="45720">
            <a:spAutoFit/>
          </a:bodyPr>
          <a:lstStyle/>
          <a:p>
            <a:r>
              <a:rPr lang="en-US" sz="1600" dirty="0" err="1" smtClean="0"/>
              <a:t>Masukkan</a:t>
            </a:r>
            <a:r>
              <a:rPr lang="en-US" sz="1600" dirty="0" smtClean="0"/>
              <a:t> user </a:t>
            </a:r>
            <a:r>
              <a:rPr lang="en-US" sz="1600" dirty="0" err="1" smtClean="0"/>
              <a:t>bot</a:t>
            </a:r>
            <a:r>
              <a:rPr lang="en-US" sz="1600" dirty="0" smtClean="0"/>
              <a:t>, </a:t>
            </a:r>
            <a:r>
              <a:rPr lang="en-US" sz="1600" dirty="0" err="1" smtClean="0"/>
              <a:t>misalkan</a:t>
            </a:r>
            <a:r>
              <a:rPr lang="en-US" sz="1600" dirty="0" smtClean="0"/>
              <a:t> “</a:t>
            </a:r>
            <a:r>
              <a:rPr lang="en-US" sz="1600" dirty="0" err="1" smtClean="0"/>
              <a:t>myJarvisBot</a:t>
            </a:r>
            <a:r>
              <a:rPr lang="en-US" sz="1600" dirty="0" smtClean="0"/>
              <a:t>” </a:t>
            </a:r>
            <a:r>
              <a:rPr lang="en-US" sz="1600" dirty="0" err="1" smtClean="0"/>
              <a:t>dll</a:t>
            </a:r>
            <a:endParaRPr lang="en-US" sz="1600" dirty="0" smtClean="0"/>
          </a:p>
        </p:txBody>
      </p:sp>
      <p:cxnSp>
        <p:nvCxnSpPr>
          <p:cNvPr id="14" name="Straight Arrow Connector 13"/>
          <p:cNvCxnSpPr/>
          <p:nvPr/>
        </p:nvCxnSpPr>
        <p:spPr>
          <a:xfrm>
            <a:off x="3886200" y="4343400"/>
            <a:ext cx="22860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581400" y="5484812"/>
            <a:ext cx="22860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275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450693" y="1728205"/>
            <a:ext cx="2264332" cy="3841320"/>
            <a:chOff x="6450693" y="1728205"/>
            <a:chExt cx="2264332" cy="3841320"/>
          </a:xfrm>
        </p:grpSpPr>
        <p:pic>
          <p:nvPicPr>
            <p:cNvPr id="10" name="Picture 4" descr="Berkas:Telegram logo.svg - Wikipedia bahasa Indonesia, ensiklopedia bebas"/>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539877" y="2383332"/>
              <a:ext cx="496262" cy="512267"/>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098939" y="3886200"/>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4" descr="Berkas:Telegram logo.svg - Wikipedia bahasa Indonesia, ensiklopedia bebas"/>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8100837" y="1728205"/>
              <a:ext cx="614188" cy="633995"/>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4" descr="Berkas:Telegram logo.svg - Wikipedia bahasa Indonesia, ensiklopedia bebas"/>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6934199" y="3316528"/>
              <a:ext cx="369097" cy="381000"/>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6598332" y="4578927"/>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111500" y="4623954"/>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6450693" y="5264725"/>
              <a:ext cx="295278" cy="304800"/>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7" descr="Berkas:Telegram logo.svg - Wikipedia bahasa Indonesia, ensiklopedia bebas"/>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668172" y="3287183"/>
              <a:ext cx="432664" cy="446617"/>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056192" cy="584775"/>
          </a:xfrm>
          <a:prstGeom prst="rect">
            <a:avLst/>
          </a:prstGeom>
          <a:noFill/>
        </p:spPr>
        <p:txBody>
          <a:bodyPr wrap="none" lIns="91440" tIns="45720" rIns="91440" bIns="45720">
            <a:spAutoFit/>
          </a:bodyPr>
          <a:lstStyle/>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Membuat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chatbot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pic>
        <p:nvPicPr>
          <p:cNvPr id="5" name="Picture 4" descr="Berkas:Telegram logo.svg - Wikipedia bahasa Indonesia, ensiklopedia bebas"/>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358116" y="5867400"/>
            <a:ext cx="504967" cy="521252"/>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Rectangle 16"/>
          <p:cNvSpPr/>
          <p:nvPr/>
        </p:nvSpPr>
        <p:spPr>
          <a:xfrm>
            <a:off x="424468" y="1676400"/>
            <a:ext cx="3995132" cy="1200329"/>
          </a:xfrm>
          <a:prstGeom prst="rect">
            <a:avLst/>
          </a:prstGeom>
          <a:noFill/>
        </p:spPr>
        <p:txBody>
          <a:bodyPr wrap="square" lIns="91440" tIns="45720" rIns="91440" bIns="45720">
            <a:spAutoFit/>
          </a:bodyPr>
          <a:lstStyle/>
          <a:p>
            <a:r>
              <a:rPr lang="en-US" sz="2400" dirty="0" err="1" smtClean="0"/>
              <a:t>Simpan</a:t>
            </a:r>
            <a:r>
              <a:rPr lang="en-US" sz="2400" dirty="0" smtClean="0"/>
              <a:t> token API </a:t>
            </a:r>
            <a:r>
              <a:rPr lang="en-US" sz="2400" dirty="0" err="1" smtClean="0"/>
              <a:t>untuk</a:t>
            </a:r>
            <a:r>
              <a:rPr lang="en-US" sz="2400" dirty="0" smtClean="0"/>
              <a:t> </a:t>
            </a:r>
            <a:r>
              <a:rPr lang="en-US" sz="2400" dirty="0" err="1" smtClean="0"/>
              <a:t>dimasukkan</a:t>
            </a:r>
            <a:r>
              <a:rPr lang="en-US" sz="2400" dirty="0" smtClean="0"/>
              <a:t> </a:t>
            </a:r>
            <a:r>
              <a:rPr lang="en-US" sz="2400" dirty="0" err="1" smtClean="0"/>
              <a:t>kedalam</a:t>
            </a:r>
            <a:r>
              <a:rPr lang="en-US" sz="2400" dirty="0" smtClean="0"/>
              <a:t> </a:t>
            </a:r>
            <a:r>
              <a:rPr lang="en-US" sz="2400" dirty="0" err="1" smtClean="0"/>
              <a:t>koding</a:t>
            </a:r>
            <a:r>
              <a:rPr lang="en-US" sz="2400" dirty="0" smtClean="0"/>
              <a:t> esp8266</a:t>
            </a:r>
          </a:p>
        </p:txBody>
      </p:sp>
      <p:pic>
        <p:nvPicPr>
          <p:cNvPr id="26626" name="Picture 2" descr="Telegram BotFather Get Bot Token"/>
          <p:cNvPicPr>
            <a:picLocks noChangeAspect="1" noChangeArrowheads="1"/>
          </p:cNvPicPr>
          <p:nvPr/>
        </p:nvPicPr>
        <p:blipFill>
          <a:blip r:embed="rId8"/>
          <a:srcRect/>
          <a:stretch>
            <a:fillRect/>
          </a:stretch>
        </p:blipFill>
        <p:spPr bwMode="auto">
          <a:xfrm>
            <a:off x="4648200" y="914400"/>
            <a:ext cx="3390900" cy="5114926"/>
          </a:xfrm>
          <a:prstGeom prst="rect">
            <a:avLst/>
          </a:prstGeom>
          <a:noFill/>
        </p:spPr>
      </p:pic>
      <p:sp>
        <p:nvSpPr>
          <p:cNvPr id="7" name="Rectangle 6"/>
          <p:cNvSpPr/>
          <p:nvPr/>
        </p:nvSpPr>
        <p:spPr>
          <a:xfrm>
            <a:off x="152400" y="3987225"/>
            <a:ext cx="3995132" cy="830997"/>
          </a:xfrm>
          <a:prstGeom prst="rect">
            <a:avLst/>
          </a:prstGeom>
          <a:noFill/>
        </p:spPr>
        <p:txBody>
          <a:bodyPr wrap="square" lIns="91440" tIns="45720" rIns="91440" bIns="45720">
            <a:spAutoFit/>
          </a:bodyPr>
          <a:lstStyle/>
          <a:p>
            <a:r>
              <a:rPr lang="en-US" sz="1600" dirty="0" smtClean="0"/>
              <a:t>Token API, </a:t>
            </a:r>
            <a:r>
              <a:rPr lang="en-US" sz="1600" dirty="0" err="1" smtClean="0"/>
              <a:t>Contoh</a:t>
            </a:r>
            <a:r>
              <a:rPr lang="en-US" sz="1600" dirty="0" smtClean="0"/>
              <a:t> : 5902438516:AAE_L70IH7Rdty1dXOXaX75zNkDyn26v93o</a:t>
            </a:r>
          </a:p>
        </p:txBody>
      </p:sp>
      <p:cxnSp>
        <p:nvCxnSpPr>
          <p:cNvPr id="8" name="Straight Arrow Connector 7"/>
          <p:cNvCxnSpPr/>
          <p:nvPr/>
        </p:nvCxnSpPr>
        <p:spPr>
          <a:xfrm>
            <a:off x="2286000" y="4648200"/>
            <a:ext cx="22860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275252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808000" cy="1077218"/>
          </a:xfrm>
          <a:prstGeom prst="rect">
            <a:avLst/>
          </a:prstGeom>
          <a:noFill/>
        </p:spPr>
        <p:txBody>
          <a:bodyPr wrap="none" lIns="91440" tIns="45720" rIns="91440" bIns="45720">
            <a:spAutoFit/>
          </a:bodyPr>
          <a:lstStyle/>
          <a:p>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Menghubungkan</a:t>
            </a: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board </a:t>
            </a:r>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wemos</a:t>
            </a:r>
            <a:endParaRPr lang="en-US" sz="320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dengan</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 chat app</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grpSp>
        <p:nvGrpSpPr>
          <p:cNvPr id="6" name="Group 5"/>
          <p:cNvGrpSpPr/>
          <p:nvPr/>
        </p:nvGrpSpPr>
        <p:grpSpPr>
          <a:xfrm>
            <a:off x="5562600" y="2133600"/>
            <a:ext cx="2462534" cy="609600"/>
            <a:chOff x="3581400" y="3200400"/>
            <a:chExt cx="2462534" cy="609600"/>
          </a:xfrm>
        </p:grpSpPr>
        <p:sp>
          <p:nvSpPr>
            <p:cNvPr id="7" name="Rectangle 6"/>
            <p:cNvSpPr/>
            <p:nvPr/>
          </p:nvSpPr>
          <p:spPr>
            <a:xfrm>
              <a:off x="3581400" y="3200400"/>
              <a:ext cx="2438400" cy="609600"/>
            </a:xfrm>
            <a:prstGeom prst="rect">
              <a:avLst/>
            </a:prstGeom>
            <a:solidFill>
              <a:schemeClr val="bg1">
                <a:lumMod val="8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81400" y="3200400"/>
              <a:ext cx="2462534" cy="584775"/>
            </a:xfrm>
            <a:prstGeom prst="rect">
              <a:avLst/>
            </a:prstGeom>
            <a:noFill/>
          </p:spPr>
          <p:txBody>
            <a:bodyPr wrap="none" lIns="91440" tIns="45720" rIns="91440" bIns="45720">
              <a:spAutoFit/>
            </a:bodyPr>
            <a:lstStyle/>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ArduinoJson</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grpSp>
      <p:grpSp>
        <p:nvGrpSpPr>
          <p:cNvPr id="9" name="Group 8"/>
          <p:cNvGrpSpPr/>
          <p:nvPr/>
        </p:nvGrpSpPr>
        <p:grpSpPr>
          <a:xfrm>
            <a:off x="4419600" y="3200400"/>
            <a:ext cx="3806246" cy="609600"/>
            <a:chOff x="2438400" y="3200400"/>
            <a:chExt cx="3806246" cy="609600"/>
          </a:xfrm>
        </p:grpSpPr>
        <p:sp>
          <p:nvSpPr>
            <p:cNvPr id="10" name="Rectangle 9"/>
            <p:cNvSpPr/>
            <p:nvPr/>
          </p:nvSpPr>
          <p:spPr>
            <a:xfrm>
              <a:off x="2438400" y="3200400"/>
              <a:ext cx="3581400" cy="609600"/>
            </a:xfrm>
            <a:prstGeom prst="rect">
              <a:avLst/>
            </a:prstGeom>
            <a:solidFill>
              <a:schemeClr val="bg1">
                <a:lumMod val="8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438400" y="3200400"/>
              <a:ext cx="3806246" cy="584775"/>
            </a:xfrm>
            <a:prstGeom prst="rect">
              <a:avLst/>
            </a:prstGeom>
            <a:noFill/>
          </p:spPr>
          <p:txBody>
            <a:bodyPr wrap="square" lIns="91440" tIns="45720" rIns="91440" bIns="45720">
              <a:spAutoFit/>
            </a:bodyPr>
            <a:lstStyle/>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UniversalTelegram</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grpSp>
      <p:cxnSp>
        <p:nvCxnSpPr>
          <p:cNvPr id="13" name="Elbow Connector 12"/>
          <p:cNvCxnSpPr>
            <a:stCxn id="8" idx="1"/>
          </p:cNvCxnSpPr>
          <p:nvPr/>
        </p:nvCxnSpPr>
        <p:spPr>
          <a:xfrm rot="10800000" flipV="1">
            <a:off x="3200400" y="2425988"/>
            <a:ext cx="2362200" cy="1155412"/>
          </a:xfrm>
          <a:prstGeom prst="bentConnector3">
            <a:avLst>
              <a:gd name="adj1" fmla="val 67986"/>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a:off x="3200400" y="3579811"/>
            <a:ext cx="12192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533400" y="1752600"/>
            <a:ext cx="2667000" cy="3352800"/>
            <a:chOff x="533400" y="2133600"/>
            <a:chExt cx="2667000" cy="3352800"/>
          </a:xfrm>
        </p:grpSpPr>
        <p:pic>
          <p:nvPicPr>
            <p:cNvPr id="5" name="Picture 4" descr="https://www.makerlab-electronics.com/wp-content/uploads/2017/11/Wemos-D1-Mini-02.jpg"/>
            <p:cNvPicPr>
              <a:picLocks noChangeAspect="1" noChangeArrowheads="1"/>
            </p:cNvPicPr>
            <p:nvPr/>
          </p:nvPicPr>
          <p:blipFill>
            <a:blip r:embed="rId2" cstate="print"/>
            <a:srcRect/>
            <a:stretch>
              <a:fillRect/>
            </a:stretch>
          </p:blipFill>
          <p:spPr bwMode="auto">
            <a:xfrm rot="5400000">
              <a:off x="457200" y="3124200"/>
              <a:ext cx="2438400" cy="2286000"/>
            </a:xfrm>
            <a:prstGeom prst="rect">
              <a:avLst/>
            </a:prstGeom>
            <a:noFill/>
          </p:spPr>
        </p:pic>
        <p:pic>
          <p:nvPicPr>
            <p:cNvPr id="1026" name="Picture 2" descr="https://cdn.iconscout.com/icon/free/png-256/arduino-1-226076.png"/>
            <p:cNvPicPr>
              <a:picLocks noChangeAspect="1" noChangeArrowheads="1"/>
            </p:cNvPicPr>
            <p:nvPr/>
          </p:nvPicPr>
          <p:blipFill>
            <a:blip r:embed="rId3"/>
            <a:srcRect/>
            <a:stretch>
              <a:fillRect/>
            </a:stretch>
          </p:blipFill>
          <p:spPr bwMode="auto">
            <a:xfrm>
              <a:off x="1752600" y="2133600"/>
              <a:ext cx="1447800" cy="1447800"/>
            </a:xfrm>
            <a:prstGeom prst="rect">
              <a:avLst/>
            </a:prstGeom>
            <a:noFill/>
          </p:spPr>
        </p:pic>
      </p:grpSp>
      <p:pic>
        <p:nvPicPr>
          <p:cNvPr id="15" name="Picture 2" descr="https://cdn.iconscout.com/icon/free/png-256/arduino-1-226076.png"/>
          <p:cNvPicPr>
            <a:picLocks noChangeAspect="1" noChangeArrowheads="1"/>
          </p:cNvPicPr>
          <p:nvPr/>
        </p:nvPicPr>
        <p:blipFill>
          <a:blip r:embed="rId3"/>
          <a:srcRect t="15789" b="36842"/>
          <a:stretch>
            <a:fillRect/>
          </a:stretch>
        </p:blipFill>
        <p:spPr bwMode="auto">
          <a:xfrm>
            <a:off x="8229600" y="5999747"/>
            <a:ext cx="685800" cy="324853"/>
          </a:xfrm>
          <a:prstGeom prst="rect">
            <a:avLst/>
          </a:prstGeom>
          <a:noFill/>
        </p:spPr>
      </p:pic>
    </p:spTree>
    <p:extLst>
      <p:ext uri="{BB962C8B-B14F-4D97-AF65-F5344CB8AC3E}">
        <p14:creationId xmlns:p14="http://schemas.microsoft.com/office/powerpoint/2010/main" xmlns="" val="1635134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808000" cy="1077218"/>
          </a:xfrm>
          <a:prstGeom prst="rect">
            <a:avLst/>
          </a:prstGeom>
          <a:noFill/>
        </p:spPr>
        <p:txBody>
          <a:bodyPr wrap="none" lIns="91440" tIns="45720" rIns="91440" bIns="45720">
            <a:spAutoFit/>
          </a:bodyPr>
          <a:lstStyle/>
          <a:p>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Menghubungkan</a:t>
            </a: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board </a:t>
            </a:r>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wemos</a:t>
            </a:r>
            <a:endParaRPr lang="en-US" sz="320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dengan</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 chat app</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sp>
        <p:nvSpPr>
          <p:cNvPr id="14" name="Rectangle 13"/>
          <p:cNvSpPr/>
          <p:nvPr/>
        </p:nvSpPr>
        <p:spPr>
          <a:xfrm>
            <a:off x="424468" y="1676400"/>
            <a:ext cx="6128732" cy="461665"/>
          </a:xfrm>
          <a:prstGeom prst="rect">
            <a:avLst/>
          </a:prstGeom>
          <a:noFill/>
        </p:spPr>
        <p:txBody>
          <a:bodyPr wrap="square" lIns="91440" tIns="45720" rIns="91440" bIns="45720">
            <a:spAutoFit/>
          </a:bodyPr>
          <a:lstStyle/>
          <a:p>
            <a:r>
              <a:rPr lang="en-US" sz="2400" dirty="0" err="1" smtClean="0"/>
              <a:t>Klik</a:t>
            </a:r>
            <a:r>
              <a:rPr lang="en-US" sz="2400" dirty="0" smtClean="0"/>
              <a:t> Sketch, Include Library, Manage Library</a:t>
            </a:r>
          </a:p>
        </p:txBody>
      </p:sp>
      <p:pic>
        <p:nvPicPr>
          <p:cNvPr id="29698" name="Picture 2" descr="https://i0.wp.com/randomnerdtutorials.com/wp-content/uploads/2020/06/Install-ArduinoJson-Library.png?resize=786%2C443&amp;quality=100&amp;strip=all&amp;ssl=1"/>
          <p:cNvPicPr>
            <a:picLocks noChangeAspect="1" noChangeArrowheads="1"/>
          </p:cNvPicPr>
          <p:nvPr/>
        </p:nvPicPr>
        <p:blipFill>
          <a:blip r:embed="rId2"/>
          <a:srcRect/>
          <a:stretch>
            <a:fillRect/>
          </a:stretch>
        </p:blipFill>
        <p:spPr bwMode="auto">
          <a:xfrm>
            <a:off x="2590800" y="2409825"/>
            <a:ext cx="5999460" cy="3381375"/>
          </a:xfrm>
          <a:prstGeom prst="rect">
            <a:avLst/>
          </a:prstGeom>
          <a:noFill/>
        </p:spPr>
      </p:pic>
      <p:sp>
        <p:nvSpPr>
          <p:cNvPr id="15" name="Rectangle 14"/>
          <p:cNvSpPr/>
          <p:nvPr/>
        </p:nvSpPr>
        <p:spPr>
          <a:xfrm>
            <a:off x="272068" y="2920425"/>
            <a:ext cx="3995132" cy="584775"/>
          </a:xfrm>
          <a:prstGeom prst="rect">
            <a:avLst/>
          </a:prstGeom>
          <a:noFill/>
        </p:spPr>
        <p:txBody>
          <a:bodyPr wrap="square" lIns="91440" tIns="45720" rIns="91440" bIns="45720">
            <a:spAutoFit/>
          </a:bodyPr>
          <a:lstStyle/>
          <a:p>
            <a:r>
              <a:rPr lang="en-US" sz="1600" dirty="0" err="1" smtClean="0"/>
              <a:t>Ketikkan</a:t>
            </a:r>
            <a:r>
              <a:rPr lang="en-US" sz="1600" dirty="0" smtClean="0"/>
              <a:t> </a:t>
            </a:r>
            <a:r>
              <a:rPr lang="en-US" sz="1600" dirty="0" err="1" smtClean="0"/>
              <a:t>ArduinoJson</a:t>
            </a:r>
            <a:r>
              <a:rPr lang="en-US" sz="1600" dirty="0" smtClean="0"/>
              <a:t>, </a:t>
            </a:r>
          </a:p>
          <a:p>
            <a:r>
              <a:rPr lang="en-US" sz="1600" dirty="0" smtClean="0"/>
              <a:t>enter, </a:t>
            </a:r>
            <a:r>
              <a:rPr lang="en-US" sz="1600" dirty="0" err="1" smtClean="0"/>
              <a:t>pilih</a:t>
            </a:r>
            <a:r>
              <a:rPr lang="en-US" sz="1600" dirty="0" smtClean="0"/>
              <a:t> </a:t>
            </a:r>
            <a:r>
              <a:rPr lang="en-US" sz="1600" dirty="0" err="1" smtClean="0"/>
              <a:t>lalu</a:t>
            </a:r>
            <a:r>
              <a:rPr lang="en-US" sz="1600" dirty="0" smtClean="0"/>
              <a:t> install</a:t>
            </a:r>
          </a:p>
        </p:txBody>
      </p:sp>
      <p:cxnSp>
        <p:nvCxnSpPr>
          <p:cNvPr id="17" name="Straight Arrow Connector 16"/>
          <p:cNvCxnSpPr/>
          <p:nvPr/>
        </p:nvCxnSpPr>
        <p:spPr>
          <a:xfrm>
            <a:off x="1371600" y="3581400"/>
            <a:ext cx="22860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8" name="Picture 2" descr="https://cdn.iconscout.com/icon/free/png-256/arduino-1-226076.png"/>
          <p:cNvPicPr>
            <a:picLocks noChangeAspect="1" noChangeArrowheads="1"/>
          </p:cNvPicPr>
          <p:nvPr/>
        </p:nvPicPr>
        <p:blipFill>
          <a:blip r:embed="rId3"/>
          <a:srcRect t="15789" b="36842"/>
          <a:stretch>
            <a:fillRect/>
          </a:stretch>
        </p:blipFill>
        <p:spPr bwMode="auto">
          <a:xfrm>
            <a:off x="8229600" y="5999747"/>
            <a:ext cx="685800" cy="324853"/>
          </a:xfrm>
          <a:prstGeom prst="rect">
            <a:avLst/>
          </a:prstGeom>
          <a:noFill/>
        </p:spPr>
      </p:pic>
    </p:spTree>
    <p:extLst>
      <p:ext uri="{BB962C8B-B14F-4D97-AF65-F5344CB8AC3E}">
        <p14:creationId xmlns:p14="http://schemas.microsoft.com/office/powerpoint/2010/main" xmlns="" val="1635134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808000" cy="1077218"/>
          </a:xfrm>
          <a:prstGeom prst="rect">
            <a:avLst/>
          </a:prstGeom>
          <a:noFill/>
        </p:spPr>
        <p:txBody>
          <a:bodyPr wrap="none" lIns="91440" tIns="45720" rIns="91440" bIns="45720">
            <a:spAutoFit/>
          </a:bodyPr>
          <a:lstStyle/>
          <a:p>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Menghubungkan</a:t>
            </a: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board </a:t>
            </a:r>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wemos</a:t>
            </a:r>
            <a:endParaRPr lang="en-US" sz="320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dengan</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 chat app</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sp>
        <p:nvSpPr>
          <p:cNvPr id="4" name="Rectangle 3"/>
          <p:cNvSpPr/>
          <p:nvPr/>
        </p:nvSpPr>
        <p:spPr>
          <a:xfrm>
            <a:off x="424468" y="1676400"/>
            <a:ext cx="6128732" cy="461665"/>
          </a:xfrm>
          <a:prstGeom prst="rect">
            <a:avLst/>
          </a:prstGeom>
          <a:noFill/>
        </p:spPr>
        <p:txBody>
          <a:bodyPr wrap="square" lIns="91440" tIns="45720" rIns="91440" bIns="45720">
            <a:spAutoFit/>
          </a:bodyPr>
          <a:lstStyle/>
          <a:p>
            <a:r>
              <a:rPr lang="en-US" sz="2400" dirty="0" smtClean="0"/>
              <a:t>Universal Telegram </a:t>
            </a:r>
            <a:r>
              <a:rPr lang="en-US" sz="2400" dirty="0" err="1" smtClean="0"/>
              <a:t>Bot</a:t>
            </a:r>
            <a:endParaRPr lang="en-US" sz="2400" dirty="0" smtClean="0"/>
          </a:p>
        </p:txBody>
      </p:sp>
      <p:sp>
        <p:nvSpPr>
          <p:cNvPr id="5" name="Rectangle 4"/>
          <p:cNvSpPr/>
          <p:nvPr/>
        </p:nvSpPr>
        <p:spPr>
          <a:xfrm>
            <a:off x="457200" y="2514600"/>
            <a:ext cx="2438400" cy="1323439"/>
          </a:xfrm>
          <a:prstGeom prst="rect">
            <a:avLst/>
          </a:prstGeom>
          <a:noFill/>
        </p:spPr>
        <p:txBody>
          <a:bodyPr wrap="square" lIns="91440" tIns="45720" rIns="91440" bIns="45720">
            <a:spAutoFit/>
          </a:bodyPr>
          <a:lstStyle/>
          <a:p>
            <a:r>
              <a:rPr lang="en-US" sz="1600" dirty="0" smtClean="0"/>
              <a:t>[Download zip]</a:t>
            </a:r>
          </a:p>
          <a:p>
            <a:r>
              <a:rPr lang="en-US" sz="1600" dirty="0" smtClean="0">
                <a:ln>
                  <a:solidFill>
                    <a:srgbClr val="0070C0"/>
                  </a:solidFill>
                </a:ln>
                <a:solidFill>
                  <a:srgbClr val="0070C0"/>
                </a:solidFill>
              </a:rPr>
              <a:t>https://github.com/witnessmenow/Universal-Arduino-Telegram-Bot/archive/master.zip</a:t>
            </a:r>
          </a:p>
        </p:txBody>
      </p:sp>
      <p:sp>
        <p:nvSpPr>
          <p:cNvPr id="6" name="Rectangle 5"/>
          <p:cNvSpPr/>
          <p:nvPr/>
        </p:nvSpPr>
        <p:spPr>
          <a:xfrm>
            <a:off x="3429000" y="4572000"/>
            <a:ext cx="3995132" cy="584775"/>
          </a:xfrm>
          <a:prstGeom prst="rect">
            <a:avLst/>
          </a:prstGeom>
          <a:noFill/>
        </p:spPr>
        <p:txBody>
          <a:bodyPr wrap="square" lIns="91440" tIns="45720" rIns="91440" bIns="45720">
            <a:spAutoFit/>
          </a:bodyPr>
          <a:lstStyle/>
          <a:p>
            <a:r>
              <a:rPr lang="en-US" sz="1600" dirty="0" err="1" smtClean="0"/>
              <a:t>Klik</a:t>
            </a:r>
            <a:r>
              <a:rPr lang="en-US" sz="1600" dirty="0" smtClean="0"/>
              <a:t> Sketch, Include Library, Add Zip Library</a:t>
            </a:r>
          </a:p>
          <a:p>
            <a:endParaRPr lang="en-US" sz="1600" dirty="0" smtClean="0"/>
          </a:p>
        </p:txBody>
      </p:sp>
      <p:pic>
        <p:nvPicPr>
          <p:cNvPr id="30722" name="Picture 2"/>
          <p:cNvPicPr>
            <a:picLocks noChangeAspect="1" noChangeArrowheads="1"/>
          </p:cNvPicPr>
          <p:nvPr/>
        </p:nvPicPr>
        <p:blipFill>
          <a:blip r:embed="rId2"/>
          <a:srcRect l="8750" t="5469" r="25000" b="66406"/>
          <a:stretch>
            <a:fillRect/>
          </a:stretch>
        </p:blipFill>
        <p:spPr bwMode="auto">
          <a:xfrm>
            <a:off x="2819400" y="2438400"/>
            <a:ext cx="5715000" cy="1940943"/>
          </a:xfrm>
          <a:prstGeom prst="rect">
            <a:avLst/>
          </a:prstGeom>
          <a:noFill/>
          <a:ln w="9525">
            <a:noFill/>
            <a:miter lim="800000"/>
            <a:headEnd/>
            <a:tailEnd/>
          </a:ln>
          <a:effectLst/>
        </p:spPr>
      </p:pic>
      <p:pic>
        <p:nvPicPr>
          <p:cNvPr id="8" name="Picture 2" descr="https://cdn.iconscout.com/icon/free/png-256/arduino-1-226076.png"/>
          <p:cNvPicPr>
            <a:picLocks noChangeAspect="1" noChangeArrowheads="1"/>
          </p:cNvPicPr>
          <p:nvPr/>
        </p:nvPicPr>
        <p:blipFill>
          <a:blip r:embed="rId3"/>
          <a:srcRect t="15789" b="36842"/>
          <a:stretch>
            <a:fillRect/>
          </a:stretch>
        </p:blipFill>
        <p:spPr bwMode="auto">
          <a:xfrm>
            <a:off x="8229600" y="5999747"/>
            <a:ext cx="685800" cy="324853"/>
          </a:xfrm>
          <a:prstGeom prst="rect">
            <a:avLst/>
          </a:prstGeom>
          <a:noFill/>
        </p:spPr>
      </p:pic>
    </p:spTree>
    <p:extLst>
      <p:ext uri="{BB962C8B-B14F-4D97-AF65-F5344CB8AC3E}">
        <p14:creationId xmlns:p14="http://schemas.microsoft.com/office/powerpoint/2010/main" xmlns="" val="1635134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808000" cy="1077218"/>
          </a:xfrm>
          <a:prstGeom prst="rect">
            <a:avLst/>
          </a:prstGeom>
          <a:noFill/>
        </p:spPr>
        <p:txBody>
          <a:bodyPr wrap="none" lIns="91440" tIns="45720" rIns="91440" bIns="45720">
            <a:spAutoFit/>
          </a:bodyPr>
          <a:lstStyle/>
          <a:p>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Menghubungkan</a:t>
            </a: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board </a:t>
            </a:r>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wemos</a:t>
            </a:r>
            <a:endParaRPr lang="en-US" sz="320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dengan</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 chat app</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sp>
        <p:nvSpPr>
          <p:cNvPr id="4" name="Rectangle 3"/>
          <p:cNvSpPr/>
          <p:nvPr/>
        </p:nvSpPr>
        <p:spPr>
          <a:xfrm>
            <a:off x="424468" y="1676400"/>
            <a:ext cx="6128732" cy="461665"/>
          </a:xfrm>
          <a:prstGeom prst="rect">
            <a:avLst/>
          </a:prstGeom>
          <a:noFill/>
        </p:spPr>
        <p:txBody>
          <a:bodyPr wrap="square" lIns="91440" tIns="45720" rIns="91440" bIns="45720">
            <a:spAutoFit/>
          </a:bodyPr>
          <a:lstStyle/>
          <a:p>
            <a:r>
              <a:rPr lang="en-US" sz="2400" dirty="0" err="1" smtClean="0"/>
              <a:t>Koding</a:t>
            </a:r>
            <a:endParaRPr lang="en-US" sz="2400" dirty="0" smtClean="0"/>
          </a:p>
        </p:txBody>
      </p:sp>
      <p:sp>
        <p:nvSpPr>
          <p:cNvPr id="7" name="Rectangle 6"/>
          <p:cNvSpPr/>
          <p:nvPr/>
        </p:nvSpPr>
        <p:spPr>
          <a:xfrm>
            <a:off x="457200" y="2514600"/>
            <a:ext cx="2438400" cy="2062103"/>
          </a:xfrm>
          <a:prstGeom prst="rect">
            <a:avLst/>
          </a:prstGeom>
          <a:noFill/>
        </p:spPr>
        <p:txBody>
          <a:bodyPr wrap="square" lIns="91440" tIns="45720" rIns="91440" bIns="45720">
            <a:spAutoFit/>
          </a:bodyPr>
          <a:lstStyle/>
          <a:p>
            <a:r>
              <a:rPr lang="en-US" sz="1600" dirty="0" err="1" smtClean="0"/>
              <a:t>Buka</a:t>
            </a:r>
            <a:r>
              <a:rPr lang="en-US" sz="1600" dirty="0" smtClean="0"/>
              <a:t> link, copy </a:t>
            </a:r>
            <a:r>
              <a:rPr lang="en-US" sz="1600" dirty="0" err="1" smtClean="0"/>
              <a:t>koding</a:t>
            </a:r>
            <a:r>
              <a:rPr lang="en-US" sz="1600" dirty="0" smtClean="0"/>
              <a:t> </a:t>
            </a:r>
            <a:r>
              <a:rPr lang="en-US" sz="1600" dirty="0" err="1" smtClean="0"/>
              <a:t>lalu</a:t>
            </a:r>
            <a:r>
              <a:rPr lang="en-US" sz="1600" dirty="0" smtClean="0"/>
              <a:t> paste </a:t>
            </a:r>
            <a:r>
              <a:rPr lang="en-US" sz="1600" dirty="0" err="1" smtClean="0"/>
              <a:t>di</a:t>
            </a:r>
            <a:r>
              <a:rPr lang="en-US" sz="1600" dirty="0" smtClean="0"/>
              <a:t> new sketch </a:t>
            </a:r>
            <a:r>
              <a:rPr lang="en-US" sz="1600" dirty="0" err="1" smtClean="0"/>
              <a:t>arduino</a:t>
            </a:r>
            <a:r>
              <a:rPr lang="en-US" sz="1600" dirty="0" smtClean="0"/>
              <a:t>.</a:t>
            </a:r>
          </a:p>
          <a:p>
            <a:endParaRPr lang="en-US" sz="1600" dirty="0" smtClean="0">
              <a:ln>
                <a:solidFill>
                  <a:srgbClr val="0070C0"/>
                </a:solidFill>
              </a:ln>
              <a:solidFill>
                <a:srgbClr val="0070C0"/>
              </a:solidFill>
            </a:endParaRPr>
          </a:p>
          <a:p>
            <a:r>
              <a:rPr lang="en-US" sz="1600" dirty="0" smtClean="0">
                <a:ln>
                  <a:solidFill>
                    <a:srgbClr val="0070C0"/>
                  </a:solidFill>
                </a:ln>
                <a:solidFill>
                  <a:srgbClr val="0070C0"/>
                </a:solidFill>
              </a:rPr>
              <a:t>https://</a:t>
            </a:r>
            <a:r>
              <a:rPr lang="en-US" sz="1600" dirty="0" smtClean="0">
                <a:ln>
                  <a:solidFill>
                    <a:srgbClr val="0070C0"/>
                  </a:solidFill>
                </a:ln>
                <a:solidFill>
                  <a:srgbClr val="0070C0"/>
                </a:solidFill>
              </a:rPr>
              <a:t>github.com/bangjii/IOT-Sharing-Telegram-Chatbot/blob/main/telegram-bot-simple.ino</a:t>
            </a:r>
            <a:endParaRPr lang="en-US" sz="1600" dirty="0" smtClean="0">
              <a:ln>
                <a:solidFill>
                  <a:srgbClr val="0070C0"/>
                </a:solidFill>
              </a:ln>
              <a:solidFill>
                <a:srgbClr val="0070C0"/>
              </a:solidFill>
            </a:endParaRPr>
          </a:p>
        </p:txBody>
      </p:sp>
      <p:pic>
        <p:nvPicPr>
          <p:cNvPr id="1026" name="Picture 2"/>
          <p:cNvPicPr>
            <a:picLocks noChangeAspect="1" noChangeArrowheads="1"/>
          </p:cNvPicPr>
          <p:nvPr/>
        </p:nvPicPr>
        <p:blipFill>
          <a:blip r:embed="rId2"/>
          <a:srcRect/>
          <a:stretch>
            <a:fillRect/>
          </a:stretch>
        </p:blipFill>
        <p:spPr bwMode="auto">
          <a:xfrm>
            <a:off x="3152775" y="2057400"/>
            <a:ext cx="5534025" cy="3914775"/>
          </a:xfrm>
          <a:prstGeom prst="rect">
            <a:avLst/>
          </a:prstGeom>
          <a:noFill/>
          <a:ln w="9525">
            <a:noFill/>
            <a:miter lim="800000"/>
            <a:headEnd/>
            <a:tailEnd/>
          </a:ln>
          <a:effectLst/>
        </p:spPr>
      </p:pic>
      <p:pic>
        <p:nvPicPr>
          <p:cNvPr id="8" name="Picture 2" descr="https://cdn.iconscout.com/icon/free/png-256/arduino-1-226076.png"/>
          <p:cNvPicPr>
            <a:picLocks noChangeAspect="1" noChangeArrowheads="1"/>
          </p:cNvPicPr>
          <p:nvPr/>
        </p:nvPicPr>
        <p:blipFill>
          <a:blip r:embed="rId3"/>
          <a:srcRect t="15789" b="36842"/>
          <a:stretch>
            <a:fillRect/>
          </a:stretch>
        </p:blipFill>
        <p:spPr bwMode="auto">
          <a:xfrm>
            <a:off x="8229600" y="5999747"/>
            <a:ext cx="685800" cy="324853"/>
          </a:xfrm>
          <a:prstGeom prst="rect">
            <a:avLst/>
          </a:prstGeom>
          <a:noFill/>
        </p:spPr>
      </p:pic>
    </p:spTree>
    <p:extLst>
      <p:ext uri="{BB962C8B-B14F-4D97-AF65-F5344CB8AC3E}">
        <p14:creationId xmlns:p14="http://schemas.microsoft.com/office/powerpoint/2010/main" xmlns="" val="1635134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 name="Rectangle 3"/>
          <p:cNvSpPr/>
          <p:nvPr/>
        </p:nvSpPr>
        <p:spPr>
          <a:xfrm>
            <a:off x="424468" y="533400"/>
            <a:ext cx="6128732" cy="523220"/>
          </a:xfrm>
          <a:prstGeom prst="rect">
            <a:avLst/>
          </a:prstGeom>
          <a:noFill/>
        </p:spPr>
        <p:txBody>
          <a:bodyPr wrap="square" lIns="91440" tIns="45720" rIns="91440" bIns="45720">
            <a:spAutoFit/>
          </a:bodyPr>
          <a:lstStyle/>
          <a:p>
            <a:r>
              <a:rPr lang="en-US" sz="2800" dirty="0" err="1" smtClean="0"/>
              <a:t>Skema</a:t>
            </a:r>
            <a:r>
              <a:rPr lang="en-US" sz="2800" dirty="0" smtClean="0"/>
              <a:t> </a:t>
            </a:r>
            <a:r>
              <a:rPr lang="en-US" sz="2800" dirty="0" err="1" smtClean="0"/>
              <a:t>Pembagian</a:t>
            </a:r>
            <a:r>
              <a:rPr lang="en-US" sz="2800" dirty="0" smtClean="0"/>
              <a:t> </a:t>
            </a:r>
            <a:r>
              <a:rPr lang="en-US" sz="2800" dirty="0" err="1" smtClean="0"/>
              <a:t>Koding</a:t>
            </a:r>
            <a:endParaRPr lang="en-US" sz="2800" dirty="0" smtClean="0"/>
          </a:p>
        </p:txBody>
      </p:sp>
      <p:pic>
        <p:nvPicPr>
          <p:cNvPr id="10" name="Picture 9" descr="coding.png"/>
          <p:cNvPicPr>
            <a:picLocks noChangeAspect="1"/>
          </p:cNvPicPr>
          <p:nvPr/>
        </p:nvPicPr>
        <p:blipFill>
          <a:blip r:embed="rId2"/>
          <a:stretch>
            <a:fillRect/>
          </a:stretch>
        </p:blipFill>
        <p:spPr>
          <a:xfrm>
            <a:off x="3505200" y="2743200"/>
            <a:ext cx="1153385" cy="1153385"/>
          </a:xfrm>
          <a:prstGeom prst="rect">
            <a:avLst/>
          </a:prstGeom>
        </p:spPr>
      </p:pic>
      <p:grpSp>
        <p:nvGrpSpPr>
          <p:cNvPr id="22" name="Group 21"/>
          <p:cNvGrpSpPr/>
          <p:nvPr/>
        </p:nvGrpSpPr>
        <p:grpSpPr>
          <a:xfrm>
            <a:off x="228600" y="2438400"/>
            <a:ext cx="2286000" cy="1469886"/>
            <a:chOff x="533400" y="2971800"/>
            <a:chExt cx="2286000" cy="1469886"/>
          </a:xfrm>
        </p:grpSpPr>
        <p:sp>
          <p:nvSpPr>
            <p:cNvPr id="11" name="Rectangle 10"/>
            <p:cNvSpPr/>
            <p:nvPr/>
          </p:nvSpPr>
          <p:spPr>
            <a:xfrm>
              <a:off x="533400" y="3733800"/>
              <a:ext cx="2286000" cy="707886"/>
            </a:xfrm>
            <a:prstGeom prst="rect">
              <a:avLst/>
            </a:prstGeom>
            <a:noFill/>
          </p:spPr>
          <p:txBody>
            <a:bodyPr wrap="square" lIns="91440" tIns="45720" rIns="91440" bIns="45720">
              <a:spAutoFit/>
            </a:bodyPr>
            <a:lstStyle/>
            <a:p>
              <a:r>
                <a:rPr lang="en-US" sz="2000" b="1" dirty="0" smtClean="0"/>
                <a:t>Include library </a:t>
              </a:r>
              <a:r>
                <a:rPr lang="en-US" sz="2000" b="1" dirty="0" err="1" smtClean="0"/>
                <a:t>dan</a:t>
              </a:r>
              <a:r>
                <a:rPr lang="en-US" sz="2000" b="1" dirty="0" smtClean="0"/>
                <a:t> </a:t>
              </a:r>
            </a:p>
            <a:p>
              <a:r>
                <a:rPr lang="en-US" sz="2000" b="1" dirty="0" err="1" smtClean="0"/>
                <a:t>deklarasi</a:t>
              </a:r>
              <a:r>
                <a:rPr lang="en-US" sz="2000" b="1" dirty="0" smtClean="0"/>
                <a:t> variable</a:t>
              </a:r>
              <a:endParaRPr lang="en-US" sz="2000" b="1" dirty="0" smtClean="0"/>
            </a:p>
          </p:txBody>
        </p:sp>
        <p:sp>
          <p:nvSpPr>
            <p:cNvPr id="12" name="Oval 11"/>
            <p:cNvSpPr/>
            <p:nvPr/>
          </p:nvSpPr>
          <p:spPr>
            <a:xfrm>
              <a:off x="1295400" y="2971800"/>
              <a:ext cx="731520" cy="731520"/>
            </a:xfrm>
            <a:prstGeom prst="ellipse">
              <a:avLst/>
            </a:prstGeom>
            <a:solidFill>
              <a:schemeClr val="bg1">
                <a:lumMod val="85000"/>
              </a:schemeClr>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solidFill>
                      <a:sysClr val="windowText" lastClr="000000"/>
                    </a:solidFill>
                  </a:ln>
                  <a:solidFill>
                    <a:sysClr val="windowText" lastClr="000000"/>
                  </a:solidFill>
                </a:rPr>
                <a:t>[{}]</a:t>
              </a:r>
              <a:endParaRPr lang="en-US" dirty="0">
                <a:ln>
                  <a:solidFill>
                    <a:sysClr val="windowText" lastClr="000000"/>
                  </a:solidFill>
                </a:ln>
                <a:solidFill>
                  <a:sysClr val="windowText" lastClr="000000"/>
                </a:solidFill>
              </a:endParaRPr>
            </a:p>
          </p:txBody>
        </p:sp>
      </p:grpSp>
      <p:grpSp>
        <p:nvGrpSpPr>
          <p:cNvPr id="25" name="Group 24"/>
          <p:cNvGrpSpPr/>
          <p:nvPr/>
        </p:nvGrpSpPr>
        <p:grpSpPr>
          <a:xfrm>
            <a:off x="1219200" y="4114800"/>
            <a:ext cx="1143000" cy="1162110"/>
            <a:chOff x="6629400" y="2971800"/>
            <a:chExt cx="1143000" cy="1162110"/>
          </a:xfrm>
        </p:grpSpPr>
        <p:sp>
          <p:nvSpPr>
            <p:cNvPr id="13" name="Rectangle 12"/>
            <p:cNvSpPr/>
            <p:nvPr/>
          </p:nvSpPr>
          <p:spPr>
            <a:xfrm>
              <a:off x="6629400" y="3733800"/>
              <a:ext cx="1143000" cy="400110"/>
            </a:xfrm>
            <a:prstGeom prst="rect">
              <a:avLst/>
            </a:prstGeom>
            <a:noFill/>
          </p:spPr>
          <p:txBody>
            <a:bodyPr wrap="square" lIns="91440" tIns="45720" rIns="91440" bIns="45720">
              <a:spAutoFit/>
            </a:bodyPr>
            <a:lstStyle/>
            <a:p>
              <a:r>
                <a:rPr lang="en-US" sz="2000" b="1" dirty="0" smtClean="0"/>
                <a:t>Function</a:t>
              </a:r>
              <a:endParaRPr lang="en-US" sz="2000" b="1" dirty="0" smtClean="0"/>
            </a:p>
          </p:txBody>
        </p:sp>
        <p:sp>
          <p:nvSpPr>
            <p:cNvPr id="14" name="Oval 13"/>
            <p:cNvSpPr/>
            <p:nvPr/>
          </p:nvSpPr>
          <p:spPr>
            <a:xfrm>
              <a:off x="6781800" y="2971800"/>
              <a:ext cx="731520" cy="731520"/>
            </a:xfrm>
            <a:prstGeom prst="ellipse">
              <a:avLst/>
            </a:prstGeom>
            <a:solidFill>
              <a:schemeClr val="bg1">
                <a:lumMod val="85000"/>
              </a:schemeClr>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solidFill>
                      <a:sysClr val="windowText" lastClr="000000"/>
                    </a:solidFill>
                  </a:ln>
                  <a:solidFill>
                    <a:sysClr val="windowText" lastClr="000000"/>
                  </a:solidFill>
                </a:rPr>
                <a:t>[{}]</a:t>
              </a:r>
              <a:endParaRPr lang="en-US" dirty="0">
                <a:ln>
                  <a:solidFill>
                    <a:sysClr val="windowText" lastClr="000000"/>
                  </a:solidFill>
                </a:ln>
                <a:solidFill>
                  <a:sysClr val="windowText" lastClr="000000"/>
                </a:solidFill>
              </a:endParaRPr>
            </a:p>
          </p:txBody>
        </p:sp>
      </p:grpSp>
      <p:grpSp>
        <p:nvGrpSpPr>
          <p:cNvPr id="23" name="Group 22"/>
          <p:cNvGrpSpPr/>
          <p:nvPr/>
        </p:nvGrpSpPr>
        <p:grpSpPr>
          <a:xfrm>
            <a:off x="2819400" y="5010090"/>
            <a:ext cx="914400" cy="1162110"/>
            <a:chOff x="3124200" y="4343400"/>
            <a:chExt cx="914400" cy="1162110"/>
          </a:xfrm>
        </p:grpSpPr>
        <p:sp>
          <p:nvSpPr>
            <p:cNvPr id="18" name="Rectangle 17"/>
            <p:cNvSpPr/>
            <p:nvPr/>
          </p:nvSpPr>
          <p:spPr>
            <a:xfrm>
              <a:off x="3124200" y="5105400"/>
              <a:ext cx="914400" cy="400110"/>
            </a:xfrm>
            <a:prstGeom prst="rect">
              <a:avLst/>
            </a:prstGeom>
            <a:noFill/>
          </p:spPr>
          <p:txBody>
            <a:bodyPr wrap="square" lIns="91440" tIns="45720" rIns="91440" bIns="45720">
              <a:spAutoFit/>
            </a:bodyPr>
            <a:lstStyle/>
            <a:p>
              <a:r>
                <a:rPr lang="en-US" sz="2000" b="1" dirty="0" smtClean="0"/>
                <a:t>Setup</a:t>
              </a:r>
              <a:endParaRPr lang="en-US" sz="2000" b="1" dirty="0" smtClean="0"/>
            </a:p>
          </p:txBody>
        </p:sp>
        <p:sp>
          <p:nvSpPr>
            <p:cNvPr id="19" name="Oval 18"/>
            <p:cNvSpPr/>
            <p:nvPr/>
          </p:nvSpPr>
          <p:spPr>
            <a:xfrm>
              <a:off x="3124200" y="4343400"/>
              <a:ext cx="731520" cy="731520"/>
            </a:xfrm>
            <a:prstGeom prst="ellipse">
              <a:avLst/>
            </a:prstGeom>
            <a:solidFill>
              <a:schemeClr val="bg1">
                <a:lumMod val="85000"/>
              </a:schemeClr>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solidFill>
                      <a:sysClr val="windowText" lastClr="000000"/>
                    </a:solidFill>
                  </a:ln>
                  <a:solidFill>
                    <a:sysClr val="windowText" lastClr="000000"/>
                  </a:solidFill>
                </a:rPr>
                <a:t>[{}]</a:t>
              </a:r>
              <a:endParaRPr lang="en-US" dirty="0">
                <a:ln>
                  <a:solidFill>
                    <a:sysClr val="windowText" lastClr="000000"/>
                  </a:solidFill>
                </a:ln>
                <a:solidFill>
                  <a:sysClr val="windowText" lastClr="000000"/>
                </a:solidFill>
              </a:endParaRPr>
            </a:p>
          </p:txBody>
        </p:sp>
      </p:grpSp>
      <p:grpSp>
        <p:nvGrpSpPr>
          <p:cNvPr id="24" name="Group 23"/>
          <p:cNvGrpSpPr/>
          <p:nvPr/>
        </p:nvGrpSpPr>
        <p:grpSpPr>
          <a:xfrm>
            <a:off x="4495800" y="5029200"/>
            <a:ext cx="1066800" cy="1162110"/>
            <a:chOff x="4800600" y="4343400"/>
            <a:chExt cx="1066800" cy="1162110"/>
          </a:xfrm>
        </p:grpSpPr>
        <p:sp>
          <p:nvSpPr>
            <p:cNvPr id="20" name="Rectangle 19"/>
            <p:cNvSpPr/>
            <p:nvPr/>
          </p:nvSpPr>
          <p:spPr>
            <a:xfrm>
              <a:off x="4800600" y="5105400"/>
              <a:ext cx="1066800" cy="400110"/>
            </a:xfrm>
            <a:prstGeom prst="rect">
              <a:avLst/>
            </a:prstGeom>
            <a:noFill/>
          </p:spPr>
          <p:txBody>
            <a:bodyPr wrap="square" lIns="91440" tIns="45720" rIns="91440" bIns="45720">
              <a:spAutoFit/>
            </a:bodyPr>
            <a:lstStyle/>
            <a:p>
              <a:r>
                <a:rPr lang="en-US" sz="2000" b="1" dirty="0" smtClean="0"/>
                <a:t>Looping</a:t>
              </a:r>
              <a:endParaRPr lang="en-US" sz="2000" b="1" dirty="0" smtClean="0"/>
            </a:p>
          </p:txBody>
        </p:sp>
        <p:sp>
          <p:nvSpPr>
            <p:cNvPr id="21" name="Oval 20"/>
            <p:cNvSpPr/>
            <p:nvPr/>
          </p:nvSpPr>
          <p:spPr>
            <a:xfrm>
              <a:off x="4953000" y="4343400"/>
              <a:ext cx="731520" cy="731520"/>
            </a:xfrm>
            <a:prstGeom prst="ellipse">
              <a:avLst/>
            </a:prstGeom>
            <a:solidFill>
              <a:schemeClr val="bg1">
                <a:lumMod val="85000"/>
              </a:schemeClr>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solidFill>
                      <a:sysClr val="windowText" lastClr="000000"/>
                    </a:solidFill>
                  </a:ln>
                  <a:solidFill>
                    <a:sysClr val="windowText" lastClr="000000"/>
                  </a:solidFill>
                </a:rPr>
                <a:t>[{}]</a:t>
              </a:r>
              <a:endParaRPr lang="en-US" dirty="0">
                <a:ln>
                  <a:solidFill>
                    <a:sysClr val="windowText" lastClr="000000"/>
                  </a:solidFill>
                </a:ln>
                <a:solidFill>
                  <a:sysClr val="windowText" lastClr="000000"/>
                </a:solidFill>
              </a:endParaRPr>
            </a:p>
          </p:txBody>
        </p:sp>
      </p:grpSp>
      <p:cxnSp>
        <p:nvCxnSpPr>
          <p:cNvPr id="27" name="Elbow Connector 26"/>
          <p:cNvCxnSpPr>
            <a:stCxn id="10" idx="2"/>
            <a:endCxn id="21" idx="0"/>
          </p:cNvCxnSpPr>
          <p:nvPr/>
        </p:nvCxnSpPr>
        <p:spPr>
          <a:xfrm rot="16200000" flipH="1">
            <a:off x="3981619" y="3996858"/>
            <a:ext cx="1132615" cy="932067"/>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0" idx="2"/>
            <a:endCxn id="19" idx="0"/>
          </p:cNvCxnSpPr>
          <p:nvPr/>
        </p:nvCxnSpPr>
        <p:spPr>
          <a:xfrm rot="5400000">
            <a:off x="3076775" y="4004971"/>
            <a:ext cx="1113505" cy="896733"/>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0" idx="1"/>
            <a:endCxn id="14" idx="6"/>
          </p:cNvCxnSpPr>
          <p:nvPr/>
        </p:nvCxnSpPr>
        <p:spPr>
          <a:xfrm rot="10800000" flipV="1">
            <a:off x="2103120" y="3319892"/>
            <a:ext cx="1402080" cy="1160667"/>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0" idx="1"/>
            <a:endCxn id="12" idx="6"/>
          </p:cNvCxnSpPr>
          <p:nvPr/>
        </p:nvCxnSpPr>
        <p:spPr>
          <a:xfrm rot="10800000">
            <a:off x="1722120" y="2804161"/>
            <a:ext cx="1783080" cy="515733"/>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2" descr="https://cdn.iconscout.com/icon/free/png-256/arduino-1-226076.png"/>
          <p:cNvPicPr>
            <a:picLocks noChangeAspect="1" noChangeArrowheads="1"/>
          </p:cNvPicPr>
          <p:nvPr/>
        </p:nvPicPr>
        <p:blipFill>
          <a:blip r:embed="rId3"/>
          <a:srcRect b="36842"/>
          <a:stretch>
            <a:fillRect/>
          </a:stretch>
        </p:blipFill>
        <p:spPr bwMode="auto">
          <a:xfrm>
            <a:off x="3352800" y="1905000"/>
            <a:ext cx="1447800" cy="914400"/>
          </a:xfrm>
          <a:prstGeom prst="rect">
            <a:avLst/>
          </a:prstGeom>
          <a:noFill/>
        </p:spPr>
      </p:pic>
      <p:pic>
        <p:nvPicPr>
          <p:cNvPr id="35" name="Picture 2" descr="https://cdn.iconscout.com/icon/free/png-256/arduino-1-226076.png"/>
          <p:cNvPicPr>
            <a:picLocks noChangeAspect="1" noChangeArrowheads="1"/>
          </p:cNvPicPr>
          <p:nvPr/>
        </p:nvPicPr>
        <p:blipFill>
          <a:blip r:embed="rId3"/>
          <a:srcRect t="15789" b="36842"/>
          <a:stretch>
            <a:fillRect/>
          </a:stretch>
        </p:blipFill>
        <p:spPr bwMode="auto">
          <a:xfrm>
            <a:off x="8229600" y="5999747"/>
            <a:ext cx="685800" cy="324853"/>
          </a:xfrm>
          <a:prstGeom prst="rect">
            <a:avLst/>
          </a:prstGeom>
          <a:noFill/>
        </p:spPr>
      </p:pic>
    </p:spTree>
    <p:extLst>
      <p:ext uri="{BB962C8B-B14F-4D97-AF65-F5344CB8AC3E}">
        <p14:creationId xmlns:p14="http://schemas.microsoft.com/office/powerpoint/2010/main" xmlns="" val="1635134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question-mark.jpg"/>
          <p:cNvPicPr>
            <a:picLocks noChangeAspect="1"/>
          </p:cNvPicPr>
          <p:nvPr/>
        </p:nvPicPr>
        <p:blipFill>
          <a:blip r:embed="rId2" cstate="print"/>
          <a:stretch>
            <a:fillRect/>
          </a:stretch>
        </p:blipFill>
        <p:spPr>
          <a:xfrm>
            <a:off x="1066800" y="2590800"/>
            <a:ext cx="3810000" cy="3810000"/>
          </a:xfrm>
          <a:prstGeom prst="rect">
            <a:avLst/>
          </a:prstGeom>
        </p:spPr>
      </p:pic>
      <p:sp>
        <p:nvSpPr>
          <p:cNvPr id="28" name="Rounded Rectangular Callout 27"/>
          <p:cNvSpPr/>
          <p:nvPr/>
        </p:nvSpPr>
        <p:spPr>
          <a:xfrm>
            <a:off x="4114800" y="1295400"/>
            <a:ext cx="3657600" cy="2667000"/>
          </a:xfrm>
          <a:prstGeom prst="wedgeRoundRectCallout">
            <a:avLst>
              <a:gd name="adj1" fmla="val -46537"/>
              <a:gd name="adj2" fmla="val 6732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bangjii\0.prop\IoT-cloud.jpg"/>
          <p:cNvPicPr>
            <a:picLocks noChangeAspect="1" noChangeArrowheads="1"/>
          </p:cNvPicPr>
          <p:nvPr/>
        </p:nvPicPr>
        <p:blipFill>
          <a:blip r:embed="rId3" cstate="print"/>
          <a:srcRect/>
          <a:stretch>
            <a:fillRect/>
          </a:stretch>
        </p:blipFill>
        <p:spPr bwMode="auto">
          <a:xfrm>
            <a:off x="4267200" y="1447800"/>
            <a:ext cx="3362325" cy="2397849"/>
          </a:xfrm>
          <a:prstGeom prst="rect">
            <a:avLst/>
          </a:prstGeom>
          <a:noFill/>
        </p:spPr>
      </p:pic>
      <p:sp>
        <p:nvSpPr>
          <p:cNvPr id="6" name="Rectangle 5"/>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087384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 name="Rectangle 3"/>
          <p:cNvSpPr/>
          <p:nvPr/>
        </p:nvSpPr>
        <p:spPr>
          <a:xfrm>
            <a:off x="424468" y="1066800"/>
            <a:ext cx="6128732" cy="461665"/>
          </a:xfrm>
          <a:prstGeom prst="rect">
            <a:avLst/>
          </a:prstGeom>
          <a:noFill/>
        </p:spPr>
        <p:txBody>
          <a:bodyPr wrap="square" lIns="91440" tIns="45720" rIns="91440" bIns="45720">
            <a:spAutoFit/>
          </a:bodyPr>
          <a:lstStyle/>
          <a:p>
            <a:r>
              <a:rPr lang="en-US" sz="2400" dirty="0" smtClean="0"/>
              <a:t>Library </a:t>
            </a:r>
            <a:r>
              <a:rPr lang="en-US" sz="2400" dirty="0" err="1" smtClean="0"/>
              <a:t>dan</a:t>
            </a:r>
            <a:r>
              <a:rPr lang="en-US" sz="2400" dirty="0" smtClean="0"/>
              <a:t> Variable</a:t>
            </a:r>
            <a:endParaRPr lang="en-US" sz="2400" dirty="0" smtClean="0"/>
          </a:p>
        </p:txBody>
      </p:sp>
      <p:sp>
        <p:nvSpPr>
          <p:cNvPr id="7" name="Rectangle 6"/>
          <p:cNvSpPr/>
          <p:nvPr/>
        </p:nvSpPr>
        <p:spPr>
          <a:xfrm>
            <a:off x="457200" y="2357497"/>
            <a:ext cx="2438400" cy="2062103"/>
          </a:xfrm>
          <a:prstGeom prst="rect">
            <a:avLst/>
          </a:prstGeom>
          <a:noFill/>
        </p:spPr>
        <p:txBody>
          <a:bodyPr wrap="square" lIns="91440" tIns="45720" rIns="91440" bIns="45720">
            <a:spAutoFit/>
          </a:bodyPr>
          <a:lstStyle/>
          <a:p>
            <a:r>
              <a:rPr lang="en-US" sz="1600" dirty="0" err="1" smtClean="0"/>
              <a:t>Ubah</a:t>
            </a:r>
            <a:r>
              <a:rPr lang="en-US" sz="1600" dirty="0" smtClean="0"/>
              <a:t> </a:t>
            </a:r>
            <a:r>
              <a:rPr lang="en-US" sz="1600" dirty="0" err="1" smtClean="0"/>
              <a:t>ssid</a:t>
            </a:r>
            <a:r>
              <a:rPr lang="en-US" sz="1600" dirty="0" smtClean="0"/>
              <a:t> </a:t>
            </a:r>
            <a:r>
              <a:rPr lang="en-US" sz="1600" dirty="0" err="1" smtClean="0"/>
              <a:t>dengan</a:t>
            </a:r>
            <a:r>
              <a:rPr lang="en-US" sz="1600" dirty="0" smtClean="0"/>
              <a:t> </a:t>
            </a:r>
            <a:r>
              <a:rPr lang="en-US" sz="1600" dirty="0" err="1" smtClean="0"/>
              <a:t>nama</a:t>
            </a:r>
            <a:r>
              <a:rPr lang="en-US" sz="1600" dirty="0" smtClean="0"/>
              <a:t> </a:t>
            </a:r>
            <a:r>
              <a:rPr lang="en-US" sz="1600" dirty="0" err="1" smtClean="0"/>
              <a:t>wifi</a:t>
            </a:r>
            <a:r>
              <a:rPr lang="en-US" sz="1600" dirty="0" smtClean="0"/>
              <a:t>.</a:t>
            </a:r>
          </a:p>
          <a:p>
            <a:r>
              <a:rPr lang="en-US" sz="1600" dirty="0" smtClean="0"/>
              <a:t>Password </a:t>
            </a:r>
            <a:r>
              <a:rPr lang="en-US" sz="1600" dirty="0" err="1" smtClean="0"/>
              <a:t>dengan</a:t>
            </a:r>
            <a:r>
              <a:rPr lang="en-US" sz="1600" dirty="0" smtClean="0"/>
              <a:t> password </a:t>
            </a:r>
            <a:r>
              <a:rPr lang="en-US" sz="1600" dirty="0" err="1" smtClean="0"/>
              <a:t>wifi</a:t>
            </a:r>
            <a:r>
              <a:rPr lang="en-US" sz="1600" dirty="0" smtClean="0"/>
              <a:t>.</a:t>
            </a:r>
          </a:p>
          <a:p>
            <a:endParaRPr lang="en-US" sz="1600" dirty="0" smtClean="0"/>
          </a:p>
          <a:p>
            <a:r>
              <a:rPr lang="en-US" sz="1600" dirty="0" smtClean="0"/>
              <a:t>Dan </a:t>
            </a:r>
            <a:r>
              <a:rPr lang="en-US" sz="1600" dirty="0" err="1" smtClean="0"/>
              <a:t>bot</a:t>
            </a:r>
            <a:r>
              <a:rPr lang="en-US" sz="1600" dirty="0" smtClean="0"/>
              <a:t> token </a:t>
            </a:r>
            <a:r>
              <a:rPr lang="en-US" sz="1600" dirty="0" err="1" smtClean="0"/>
              <a:t>dengan</a:t>
            </a:r>
            <a:r>
              <a:rPr lang="en-US" sz="1600" dirty="0" smtClean="0"/>
              <a:t> token API yang </a:t>
            </a:r>
            <a:r>
              <a:rPr lang="en-US" sz="1600" dirty="0" err="1" smtClean="0"/>
              <a:t>sudah</a:t>
            </a:r>
            <a:r>
              <a:rPr lang="en-US" sz="1600" dirty="0" smtClean="0"/>
              <a:t> </a:t>
            </a:r>
            <a:r>
              <a:rPr lang="en-US" sz="1600" dirty="0" err="1" smtClean="0"/>
              <a:t>disimpan</a:t>
            </a:r>
            <a:r>
              <a:rPr lang="en-US" sz="1600" dirty="0" smtClean="0"/>
              <a:t> </a:t>
            </a:r>
            <a:r>
              <a:rPr lang="en-US" sz="1600" dirty="0" err="1" smtClean="0"/>
              <a:t>tadi</a:t>
            </a:r>
            <a:r>
              <a:rPr lang="en-US" sz="1600" dirty="0" smtClean="0"/>
              <a:t>.</a:t>
            </a:r>
          </a:p>
        </p:txBody>
      </p:sp>
      <p:pic>
        <p:nvPicPr>
          <p:cNvPr id="2050" name="Picture 2"/>
          <p:cNvPicPr>
            <a:picLocks noChangeAspect="1" noChangeArrowheads="1"/>
          </p:cNvPicPr>
          <p:nvPr/>
        </p:nvPicPr>
        <p:blipFill>
          <a:blip r:embed="rId2"/>
          <a:srcRect/>
          <a:stretch>
            <a:fillRect/>
          </a:stretch>
        </p:blipFill>
        <p:spPr bwMode="auto">
          <a:xfrm>
            <a:off x="4191000" y="2133600"/>
            <a:ext cx="4448175" cy="3438525"/>
          </a:xfrm>
          <a:prstGeom prst="rect">
            <a:avLst/>
          </a:prstGeom>
          <a:noFill/>
          <a:ln w="9525">
            <a:noFill/>
            <a:miter lim="800000"/>
            <a:headEnd/>
            <a:tailEnd/>
          </a:ln>
          <a:effectLst/>
        </p:spPr>
      </p:pic>
      <p:cxnSp>
        <p:nvCxnSpPr>
          <p:cNvPr id="8" name="Straight Arrow Connector 7"/>
          <p:cNvCxnSpPr/>
          <p:nvPr/>
        </p:nvCxnSpPr>
        <p:spPr>
          <a:xfrm>
            <a:off x="2484120" y="3276600"/>
            <a:ext cx="201168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484120" y="3733800"/>
            <a:ext cx="201168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10" name="Picture 2" descr="https://cdn.iconscout.com/icon/free/png-256/arduino-1-226076.png"/>
          <p:cNvPicPr>
            <a:picLocks noChangeAspect="1" noChangeArrowheads="1"/>
          </p:cNvPicPr>
          <p:nvPr/>
        </p:nvPicPr>
        <p:blipFill>
          <a:blip r:embed="rId3"/>
          <a:srcRect t="15789" b="36842"/>
          <a:stretch>
            <a:fillRect/>
          </a:stretch>
        </p:blipFill>
        <p:spPr bwMode="auto">
          <a:xfrm>
            <a:off x="8229600" y="5999747"/>
            <a:ext cx="685800" cy="324853"/>
          </a:xfrm>
          <a:prstGeom prst="rect">
            <a:avLst/>
          </a:prstGeom>
          <a:noFill/>
        </p:spPr>
      </p:pic>
    </p:spTree>
    <p:extLst>
      <p:ext uri="{BB962C8B-B14F-4D97-AF65-F5344CB8AC3E}">
        <p14:creationId xmlns:p14="http://schemas.microsoft.com/office/powerpoint/2010/main" xmlns="" val="1635134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 name="Rectangle 3"/>
          <p:cNvSpPr/>
          <p:nvPr/>
        </p:nvSpPr>
        <p:spPr>
          <a:xfrm>
            <a:off x="424468" y="1066800"/>
            <a:ext cx="6128732" cy="461665"/>
          </a:xfrm>
          <a:prstGeom prst="rect">
            <a:avLst/>
          </a:prstGeom>
          <a:noFill/>
        </p:spPr>
        <p:txBody>
          <a:bodyPr wrap="square" lIns="91440" tIns="45720" rIns="91440" bIns="45720">
            <a:spAutoFit/>
          </a:bodyPr>
          <a:lstStyle/>
          <a:p>
            <a:r>
              <a:rPr lang="en-US" sz="2400" dirty="0" smtClean="0"/>
              <a:t>Function</a:t>
            </a:r>
            <a:endParaRPr lang="en-US" sz="2400" dirty="0" smtClean="0"/>
          </a:p>
        </p:txBody>
      </p:sp>
      <p:sp>
        <p:nvSpPr>
          <p:cNvPr id="7" name="Rectangle 6"/>
          <p:cNvSpPr/>
          <p:nvPr/>
        </p:nvSpPr>
        <p:spPr>
          <a:xfrm>
            <a:off x="228600" y="1958876"/>
            <a:ext cx="2438400" cy="2308324"/>
          </a:xfrm>
          <a:prstGeom prst="rect">
            <a:avLst/>
          </a:prstGeom>
          <a:noFill/>
        </p:spPr>
        <p:txBody>
          <a:bodyPr wrap="square" lIns="91440" tIns="45720" rIns="91440" bIns="45720">
            <a:spAutoFit/>
          </a:bodyPr>
          <a:lstStyle/>
          <a:p>
            <a:r>
              <a:rPr lang="en-US" sz="1600" dirty="0" smtClean="0"/>
              <a:t>Function </a:t>
            </a:r>
            <a:r>
              <a:rPr lang="en-US" sz="1600" dirty="0" smtClean="0"/>
              <a:t>h</a:t>
            </a:r>
            <a:r>
              <a:rPr lang="en-US" sz="1600" dirty="0" smtClean="0"/>
              <a:t>andle new message </a:t>
            </a:r>
            <a:r>
              <a:rPr lang="en-US" sz="1600" dirty="0" err="1" smtClean="0"/>
              <a:t>berfungsi</a:t>
            </a:r>
            <a:r>
              <a:rPr lang="en-US" sz="1600" dirty="0" smtClean="0"/>
              <a:t> </a:t>
            </a:r>
            <a:r>
              <a:rPr lang="en-US" sz="1600" dirty="0" err="1" smtClean="0"/>
              <a:t>sebagai</a:t>
            </a:r>
            <a:r>
              <a:rPr lang="en-US" sz="1600" dirty="0" smtClean="0"/>
              <a:t> parsing data </a:t>
            </a:r>
            <a:r>
              <a:rPr lang="en-US" sz="1600" dirty="0" err="1" smtClean="0"/>
              <a:t>untuk</a:t>
            </a:r>
            <a:r>
              <a:rPr lang="en-US" sz="1600" dirty="0" smtClean="0"/>
              <a:t> </a:t>
            </a:r>
            <a:r>
              <a:rPr lang="en-US" sz="1600" dirty="0" err="1" smtClean="0"/>
              <a:t>membaca</a:t>
            </a:r>
            <a:r>
              <a:rPr lang="en-US" sz="1600" dirty="0" smtClean="0"/>
              <a:t> </a:t>
            </a:r>
            <a:r>
              <a:rPr lang="en-US" sz="1600" dirty="0" err="1" smtClean="0"/>
              <a:t>dan</a:t>
            </a:r>
            <a:r>
              <a:rPr lang="en-US" sz="1600" dirty="0" smtClean="0"/>
              <a:t> </a:t>
            </a:r>
            <a:r>
              <a:rPr lang="en-US" sz="1600" dirty="0" err="1" smtClean="0"/>
              <a:t>memisahkan</a:t>
            </a:r>
            <a:r>
              <a:rPr lang="en-US" sz="1600" dirty="0" smtClean="0"/>
              <a:t> data </a:t>
            </a:r>
            <a:r>
              <a:rPr lang="en-US" sz="1600" dirty="0" err="1" smtClean="0"/>
              <a:t>apa</a:t>
            </a:r>
            <a:r>
              <a:rPr lang="en-US" sz="1600" dirty="0" smtClean="0"/>
              <a:t> </a:t>
            </a:r>
            <a:r>
              <a:rPr lang="en-US" sz="1600" dirty="0" err="1" smtClean="0"/>
              <a:t>saja</a:t>
            </a:r>
            <a:r>
              <a:rPr lang="en-US" sz="1600" dirty="0" smtClean="0"/>
              <a:t> yang </a:t>
            </a:r>
            <a:r>
              <a:rPr lang="en-US" sz="1600" dirty="0" err="1" smtClean="0"/>
              <a:t>ingin</a:t>
            </a:r>
            <a:r>
              <a:rPr lang="en-US" sz="1600" dirty="0" smtClean="0"/>
              <a:t> </a:t>
            </a:r>
            <a:r>
              <a:rPr lang="en-US" sz="1600" dirty="0" err="1" smtClean="0"/>
              <a:t>diambil</a:t>
            </a:r>
            <a:r>
              <a:rPr lang="en-US" sz="1600" dirty="0" smtClean="0"/>
              <a:t> </a:t>
            </a:r>
            <a:r>
              <a:rPr lang="en-US" sz="1600" dirty="0" err="1" smtClean="0"/>
              <a:t>dan</a:t>
            </a:r>
            <a:r>
              <a:rPr lang="en-US" sz="1600" dirty="0" smtClean="0"/>
              <a:t> </a:t>
            </a:r>
            <a:r>
              <a:rPr lang="en-US" sz="1600" dirty="0" err="1" smtClean="0"/>
              <a:t>olah</a:t>
            </a:r>
            <a:r>
              <a:rPr lang="en-US" sz="1600" dirty="0" smtClean="0"/>
              <a:t> </a:t>
            </a:r>
            <a:r>
              <a:rPr lang="en-US" sz="1600" dirty="0" err="1" smtClean="0"/>
              <a:t>menjadi</a:t>
            </a:r>
            <a:r>
              <a:rPr lang="en-US" sz="1600" dirty="0" smtClean="0"/>
              <a:t> </a:t>
            </a:r>
            <a:r>
              <a:rPr lang="en-US" sz="1600" dirty="0" err="1" smtClean="0"/>
              <a:t>perintah</a:t>
            </a:r>
            <a:r>
              <a:rPr lang="en-US" sz="1600" dirty="0" smtClean="0"/>
              <a:t> </a:t>
            </a:r>
            <a:r>
              <a:rPr lang="en-US" sz="1600" dirty="0" err="1" smtClean="0"/>
              <a:t>dan</a:t>
            </a:r>
            <a:r>
              <a:rPr lang="en-US" sz="1600" dirty="0" smtClean="0"/>
              <a:t> </a:t>
            </a:r>
            <a:r>
              <a:rPr lang="en-US" sz="1600" dirty="0" err="1" smtClean="0"/>
              <a:t>menjalankan</a:t>
            </a:r>
            <a:r>
              <a:rPr lang="en-US" sz="1600" dirty="0" smtClean="0"/>
              <a:t> </a:t>
            </a:r>
            <a:r>
              <a:rPr lang="en-US" sz="1600" dirty="0" err="1" smtClean="0"/>
              <a:t>sesuatu</a:t>
            </a:r>
            <a:r>
              <a:rPr lang="en-US" sz="1600" dirty="0" smtClean="0"/>
              <a:t> </a:t>
            </a:r>
            <a:r>
              <a:rPr lang="en-US" sz="1600" dirty="0" err="1" smtClean="0"/>
              <a:t>menuju</a:t>
            </a:r>
            <a:r>
              <a:rPr lang="en-US" sz="1600" dirty="0" smtClean="0"/>
              <a:t> GPIO </a:t>
            </a:r>
            <a:r>
              <a:rPr lang="en-US" sz="1600" dirty="0" err="1" smtClean="0"/>
              <a:t>wemos</a:t>
            </a:r>
            <a:r>
              <a:rPr lang="en-US" sz="1600" dirty="0" smtClean="0"/>
              <a:t>.</a:t>
            </a:r>
            <a:endParaRPr lang="en-US" sz="1600" dirty="0" smtClean="0"/>
          </a:p>
        </p:txBody>
      </p:sp>
      <p:pic>
        <p:nvPicPr>
          <p:cNvPr id="2051" name="Picture 3"/>
          <p:cNvPicPr>
            <a:picLocks noChangeAspect="1" noChangeArrowheads="1"/>
          </p:cNvPicPr>
          <p:nvPr/>
        </p:nvPicPr>
        <p:blipFill>
          <a:blip r:embed="rId2"/>
          <a:srcRect r="38461" b="69052"/>
          <a:stretch>
            <a:fillRect/>
          </a:stretch>
        </p:blipFill>
        <p:spPr bwMode="auto">
          <a:xfrm>
            <a:off x="3810000" y="2057400"/>
            <a:ext cx="4648200" cy="1524000"/>
          </a:xfrm>
          <a:prstGeom prst="rect">
            <a:avLst/>
          </a:prstGeom>
          <a:noFill/>
          <a:ln w="9525">
            <a:noFill/>
            <a:miter lim="800000"/>
            <a:headEnd/>
            <a:tailEnd/>
          </a:ln>
          <a:effectLst/>
        </p:spPr>
      </p:pic>
      <p:pic>
        <p:nvPicPr>
          <p:cNvPr id="11" name="Picture 3"/>
          <p:cNvPicPr>
            <a:picLocks noChangeAspect="1" noChangeArrowheads="1"/>
          </p:cNvPicPr>
          <p:nvPr/>
        </p:nvPicPr>
        <p:blipFill>
          <a:blip r:embed="rId2"/>
          <a:srcRect t="75822" r="38462"/>
          <a:stretch>
            <a:fillRect/>
          </a:stretch>
        </p:blipFill>
        <p:spPr bwMode="auto">
          <a:xfrm>
            <a:off x="3810000" y="4191000"/>
            <a:ext cx="4648200" cy="1190625"/>
          </a:xfrm>
          <a:prstGeom prst="rect">
            <a:avLst/>
          </a:prstGeom>
          <a:noFill/>
          <a:ln w="9525">
            <a:noFill/>
            <a:miter lim="800000"/>
            <a:headEnd/>
            <a:tailEnd/>
          </a:ln>
          <a:effectLst/>
        </p:spPr>
      </p:pic>
      <p:sp>
        <p:nvSpPr>
          <p:cNvPr id="12" name="Rectangle 11"/>
          <p:cNvSpPr/>
          <p:nvPr/>
        </p:nvSpPr>
        <p:spPr>
          <a:xfrm>
            <a:off x="3733800" y="3352800"/>
            <a:ext cx="990600" cy="769441"/>
          </a:xfrm>
          <a:prstGeom prst="rect">
            <a:avLst/>
          </a:prstGeom>
          <a:noFill/>
        </p:spPr>
        <p:txBody>
          <a:bodyPr wrap="square" lIns="91440" tIns="45720" rIns="91440" bIns="45720">
            <a:spAutoFit/>
          </a:bodyPr>
          <a:lstStyle/>
          <a:p>
            <a:r>
              <a:rPr lang="en-US" sz="4400" b="1" dirty="0" smtClean="0"/>
              <a:t>.</a:t>
            </a:r>
            <a:r>
              <a:rPr lang="en-US" sz="4400" b="1" dirty="0" smtClean="0"/>
              <a:t> </a:t>
            </a:r>
            <a:r>
              <a:rPr lang="en-US" sz="4400" b="1" dirty="0" smtClean="0"/>
              <a:t>. .</a:t>
            </a:r>
            <a:endParaRPr lang="en-US" sz="4400" b="1" dirty="0" smtClean="0"/>
          </a:p>
        </p:txBody>
      </p:sp>
      <p:cxnSp>
        <p:nvCxnSpPr>
          <p:cNvPr id="8" name="Straight Arrow Connector 7"/>
          <p:cNvCxnSpPr/>
          <p:nvPr/>
        </p:nvCxnSpPr>
        <p:spPr>
          <a:xfrm>
            <a:off x="2133600" y="2133600"/>
            <a:ext cx="201168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13" name="Picture 2" descr="https://cdn.iconscout.com/icon/free/png-256/arduino-1-226076.png"/>
          <p:cNvPicPr>
            <a:picLocks noChangeAspect="1" noChangeArrowheads="1"/>
          </p:cNvPicPr>
          <p:nvPr/>
        </p:nvPicPr>
        <p:blipFill>
          <a:blip r:embed="rId3"/>
          <a:srcRect t="15789" b="36842"/>
          <a:stretch>
            <a:fillRect/>
          </a:stretch>
        </p:blipFill>
        <p:spPr bwMode="auto">
          <a:xfrm>
            <a:off x="8229600" y="5999747"/>
            <a:ext cx="685800" cy="324853"/>
          </a:xfrm>
          <a:prstGeom prst="rect">
            <a:avLst/>
          </a:prstGeom>
          <a:noFill/>
        </p:spPr>
      </p:pic>
    </p:spTree>
    <p:extLst>
      <p:ext uri="{BB962C8B-B14F-4D97-AF65-F5344CB8AC3E}">
        <p14:creationId xmlns:p14="http://schemas.microsoft.com/office/powerpoint/2010/main" xmlns="" val="1635134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 name="Rectangle 3"/>
          <p:cNvSpPr/>
          <p:nvPr/>
        </p:nvSpPr>
        <p:spPr>
          <a:xfrm>
            <a:off x="424468" y="1066800"/>
            <a:ext cx="6128732" cy="461665"/>
          </a:xfrm>
          <a:prstGeom prst="rect">
            <a:avLst/>
          </a:prstGeom>
          <a:noFill/>
        </p:spPr>
        <p:txBody>
          <a:bodyPr wrap="square" lIns="91440" tIns="45720" rIns="91440" bIns="45720">
            <a:spAutoFit/>
          </a:bodyPr>
          <a:lstStyle/>
          <a:p>
            <a:r>
              <a:rPr lang="en-US" sz="2400" dirty="0" smtClean="0"/>
              <a:t>Function</a:t>
            </a:r>
            <a:endParaRPr lang="en-US" sz="2400" dirty="0" smtClean="0"/>
          </a:p>
        </p:txBody>
      </p:sp>
      <p:sp>
        <p:nvSpPr>
          <p:cNvPr id="7" name="Rectangle 6"/>
          <p:cNvSpPr/>
          <p:nvPr/>
        </p:nvSpPr>
        <p:spPr>
          <a:xfrm>
            <a:off x="228600" y="1958876"/>
            <a:ext cx="2438400" cy="2554545"/>
          </a:xfrm>
          <a:prstGeom prst="rect">
            <a:avLst/>
          </a:prstGeom>
          <a:noFill/>
        </p:spPr>
        <p:txBody>
          <a:bodyPr wrap="square" lIns="91440" tIns="45720" rIns="91440" bIns="45720">
            <a:spAutoFit/>
          </a:bodyPr>
          <a:lstStyle/>
          <a:p>
            <a:r>
              <a:rPr lang="en-US" sz="1600" dirty="0" smtClean="0"/>
              <a:t>Data yang </a:t>
            </a:r>
            <a:r>
              <a:rPr lang="en-US" sz="1600" dirty="0" err="1" smtClean="0"/>
              <a:t>diterima</a:t>
            </a:r>
            <a:r>
              <a:rPr lang="en-US" sz="1600" dirty="0" smtClean="0"/>
              <a:t> </a:t>
            </a:r>
            <a:r>
              <a:rPr lang="en-US" sz="1600" dirty="0" err="1" smtClean="0"/>
              <a:t>dari</a:t>
            </a:r>
            <a:r>
              <a:rPr lang="en-US" sz="1600" dirty="0" smtClean="0"/>
              <a:t> Telegram </a:t>
            </a:r>
            <a:r>
              <a:rPr lang="en-US" sz="1600" dirty="0" err="1" smtClean="0"/>
              <a:t>berupa</a:t>
            </a:r>
            <a:r>
              <a:rPr lang="en-US" sz="1600" dirty="0" smtClean="0"/>
              <a:t> JSON, </a:t>
            </a:r>
            <a:r>
              <a:rPr lang="en-US" sz="1600" dirty="0" err="1" smtClean="0"/>
              <a:t>dimana</a:t>
            </a:r>
            <a:r>
              <a:rPr lang="en-US" sz="1600" dirty="0" smtClean="0"/>
              <a:t> variable yang </a:t>
            </a:r>
            <a:r>
              <a:rPr lang="en-US" sz="1600" dirty="0" err="1" smtClean="0"/>
              <a:t>akan</a:t>
            </a:r>
            <a:r>
              <a:rPr lang="en-US" sz="1600" dirty="0" smtClean="0"/>
              <a:t> </a:t>
            </a:r>
            <a:r>
              <a:rPr lang="en-US" sz="1600" dirty="0" err="1" smtClean="0"/>
              <a:t>kita</a:t>
            </a:r>
            <a:r>
              <a:rPr lang="en-US" sz="1600" dirty="0" smtClean="0"/>
              <a:t> </a:t>
            </a:r>
            <a:r>
              <a:rPr lang="en-US" sz="1600" dirty="0" err="1" smtClean="0"/>
              <a:t>gunakan</a:t>
            </a:r>
            <a:r>
              <a:rPr lang="en-US" sz="1600" dirty="0" smtClean="0"/>
              <a:t> yang paling </a:t>
            </a:r>
            <a:r>
              <a:rPr lang="en-US" sz="1600" dirty="0" err="1" smtClean="0"/>
              <a:t>utama</a:t>
            </a:r>
            <a:r>
              <a:rPr lang="en-US" sz="1600" dirty="0" smtClean="0"/>
              <a:t> </a:t>
            </a:r>
            <a:r>
              <a:rPr lang="en-US" sz="1600" dirty="0" err="1" smtClean="0"/>
              <a:t>adalah</a:t>
            </a:r>
            <a:r>
              <a:rPr lang="en-US" sz="1600" dirty="0" smtClean="0"/>
              <a:t> </a:t>
            </a:r>
            <a:r>
              <a:rPr lang="en-US" sz="1600" dirty="0" err="1" smtClean="0"/>
              <a:t>chat_id</a:t>
            </a:r>
            <a:r>
              <a:rPr lang="en-US" sz="1600" dirty="0" smtClean="0"/>
              <a:t> </a:t>
            </a:r>
            <a:r>
              <a:rPr lang="en-US" sz="1600" dirty="0" err="1" smtClean="0"/>
              <a:t>karena</a:t>
            </a:r>
            <a:r>
              <a:rPr lang="en-US" sz="1600" dirty="0" smtClean="0"/>
              <a:t> id </a:t>
            </a:r>
            <a:r>
              <a:rPr lang="en-US" sz="1600" dirty="0" err="1" smtClean="0"/>
              <a:t>ini</a:t>
            </a:r>
            <a:r>
              <a:rPr lang="en-US" sz="1600" dirty="0" smtClean="0"/>
              <a:t> </a:t>
            </a:r>
            <a:r>
              <a:rPr lang="en-US" sz="1600" dirty="0" err="1" smtClean="0"/>
              <a:t>menjadi</a:t>
            </a:r>
            <a:r>
              <a:rPr lang="en-US" sz="1600" dirty="0" smtClean="0"/>
              <a:t> id </a:t>
            </a:r>
            <a:r>
              <a:rPr lang="en-US" sz="1600" dirty="0" err="1" smtClean="0"/>
              <a:t>utama</a:t>
            </a:r>
            <a:r>
              <a:rPr lang="en-US" sz="1600" dirty="0" smtClean="0"/>
              <a:t> </a:t>
            </a:r>
            <a:r>
              <a:rPr lang="en-US" sz="1600" dirty="0" err="1" smtClean="0"/>
              <a:t>dalam</a:t>
            </a:r>
            <a:r>
              <a:rPr lang="en-US" sz="1600" dirty="0" smtClean="0"/>
              <a:t> </a:t>
            </a:r>
            <a:r>
              <a:rPr lang="en-US" sz="1600" dirty="0" err="1" smtClean="0"/>
              <a:t>kita</a:t>
            </a:r>
            <a:r>
              <a:rPr lang="en-US" sz="1600" dirty="0" smtClean="0"/>
              <a:t> </a:t>
            </a:r>
            <a:r>
              <a:rPr lang="en-US" sz="1600" dirty="0" err="1" smtClean="0"/>
              <a:t>membalas</a:t>
            </a:r>
            <a:r>
              <a:rPr lang="en-US" sz="1600" dirty="0" smtClean="0"/>
              <a:t> </a:t>
            </a:r>
            <a:r>
              <a:rPr lang="en-US" sz="1600" dirty="0" err="1" smtClean="0"/>
              <a:t>pesan</a:t>
            </a:r>
            <a:r>
              <a:rPr lang="en-US" sz="1600" dirty="0" smtClean="0"/>
              <a:t> </a:t>
            </a:r>
            <a:r>
              <a:rPr lang="en-US" sz="1600" dirty="0" err="1" smtClean="0"/>
              <a:t>menuju</a:t>
            </a:r>
            <a:r>
              <a:rPr lang="en-US" sz="1600" dirty="0" smtClean="0"/>
              <a:t> </a:t>
            </a:r>
            <a:r>
              <a:rPr lang="en-US" sz="1600" dirty="0" err="1" smtClean="0"/>
              <a:t>spesifik</a:t>
            </a:r>
            <a:r>
              <a:rPr lang="en-US" sz="1600" dirty="0" smtClean="0"/>
              <a:t> chat client telegram </a:t>
            </a:r>
            <a:r>
              <a:rPr lang="en-US" sz="1600" dirty="0" err="1" smtClean="0"/>
              <a:t>tersebut</a:t>
            </a:r>
            <a:r>
              <a:rPr lang="en-US" sz="1600" dirty="0" smtClean="0"/>
              <a:t>.  </a:t>
            </a:r>
            <a:endParaRPr lang="en-US" sz="1600" dirty="0" smtClean="0"/>
          </a:p>
        </p:txBody>
      </p:sp>
      <p:pic>
        <p:nvPicPr>
          <p:cNvPr id="2051" name="Picture 3"/>
          <p:cNvPicPr>
            <a:picLocks noChangeAspect="1" noChangeArrowheads="1"/>
          </p:cNvPicPr>
          <p:nvPr/>
        </p:nvPicPr>
        <p:blipFill>
          <a:blip r:embed="rId2"/>
          <a:srcRect r="38461" b="69052"/>
          <a:stretch>
            <a:fillRect/>
          </a:stretch>
        </p:blipFill>
        <p:spPr bwMode="auto">
          <a:xfrm>
            <a:off x="3810000" y="2057400"/>
            <a:ext cx="4648200" cy="1524000"/>
          </a:xfrm>
          <a:prstGeom prst="rect">
            <a:avLst/>
          </a:prstGeom>
          <a:noFill/>
          <a:ln w="9525">
            <a:noFill/>
            <a:miter lim="800000"/>
            <a:headEnd/>
            <a:tailEnd/>
          </a:ln>
          <a:effectLst/>
        </p:spPr>
      </p:pic>
      <p:pic>
        <p:nvPicPr>
          <p:cNvPr id="11" name="Picture 3"/>
          <p:cNvPicPr>
            <a:picLocks noChangeAspect="1" noChangeArrowheads="1"/>
          </p:cNvPicPr>
          <p:nvPr/>
        </p:nvPicPr>
        <p:blipFill>
          <a:blip r:embed="rId2"/>
          <a:srcRect t="75822" r="38462"/>
          <a:stretch>
            <a:fillRect/>
          </a:stretch>
        </p:blipFill>
        <p:spPr bwMode="auto">
          <a:xfrm>
            <a:off x="3810000" y="4191000"/>
            <a:ext cx="4648200" cy="1190625"/>
          </a:xfrm>
          <a:prstGeom prst="rect">
            <a:avLst/>
          </a:prstGeom>
          <a:noFill/>
          <a:ln w="9525">
            <a:noFill/>
            <a:miter lim="800000"/>
            <a:headEnd/>
            <a:tailEnd/>
          </a:ln>
          <a:effectLst/>
        </p:spPr>
      </p:pic>
      <p:sp>
        <p:nvSpPr>
          <p:cNvPr id="12" name="Rectangle 11"/>
          <p:cNvSpPr/>
          <p:nvPr/>
        </p:nvSpPr>
        <p:spPr>
          <a:xfrm>
            <a:off x="3733800" y="3352800"/>
            <a:ext cx="990600" cy="769441"/>
          </a:xfrm>
          <a:prstGeom prst="rect">
            <a:avLst/>
          </a:prstGeom>
          <a:noFill/>
        </p:spPr>
        <p:txBody>
          <a:bodyPr wrap="square" lIns="91440" tIns="45720" rIns="91440" bIns="45720">
            <a:spAutoFit/>
          </a:bodyPr>
          <a:lstStyle/>
          <a:p>
            <a:r>
              <a:rPr lang="en-US" sz="4400" b="1" dirty="0" smtClean="0"/>
              <a:t>.</a:t>
            </a:r>
            <a:r>
              <a:rPr lang="en-US" sz="4400" b="1" dirty="0" smtClean="0"/>
              <a:t> </a:t>
            </a:r>
            <a:r>
              <a:rPr lang="en-US" sz="4400" b="1" dirty="0" smtClean="0"/>
              <a:t>. .</a:t>
            </a:r>
            <a:endParaRPr lang="en-US" sz="4400" b="1" dirty="0" smtClean="0"/>
          </a:p>
        </p:txBody>
      </p:sp>
      <p:cxnSp>
        <p:nvCxnSpPr>
          <p:cNvPr id="8" name="Straight Arrow Connector 7"/>
          <p:cNvCxnSpPr/>
          <p:nvPr/>
        </p:nvCxnSpPr>
        <p:spPr>
          <a:xfrm>
            <a:off x="2362200" y="2514600"/>
            <a:ext cx="201168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9" name="Picture 2" descr="https://cdn.iconscout.com/icon/free/png-256/arduino-1-226076.png"/>
          <p:cNvPicPr>
            <a:picLocks noChangeAspect="1" noChangeArrowheads="1"/>
          </p:cNvPicPr>
          <p:nvPr/>
        </p:nvPicPr>
        <p:blipFill>
          <a:blip r:embed="rId3"/>
          <a:srcRect t="15789" b="36842"/>
          <a:stretch>
            <a:fillRect/>
          </a:stretch>
        </p:blipFill>
        <p:spPr bwMode="auto">
          <a:xfrm>
            <a:off x="8229600" y="5999747"/>
            <a:ext cx="685800" cy="324853"/>
          </a:xfrm>
          <a:prstGeom prst="rect">
            <a:avLst/>
          </a:prstGeom>
          <a:noFill/>
        </p:spPr>
      </p:pic>
    </p:spTree>
    <p:extLst>
      <p:ext uri="{BB962C8B-B14F-4D97-AF65-F5344CB8AC3E}">
        <p14:creationId xmlns:p14="http://schemas.microsoft.com/office/powerpoint/2010/main" xmlns="" val="1635134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 name="Rectangle 3"/>
          <p:cNvSpPr/>
          <p:nvPr/>
        </p:nvSpPr>
        <p:spPr>
          <a:xfrm>
            <a:off x="424468" y="1066800"/>
            <a:ext cx="6128732" cy="461665"/>
          </a:xfrm>
          <a:prstGeom prst="rect">
            <a:avLst/>
          </a:prstGeom>
          <a:noFill/>
        </p:spPr>
        <p:txBody>
          <a:bodyPr wrap="square" lIns="91440" tIns="45720" rIns="91440" bIns="45720">
            <a:spAutoFit/>
          </a:bodyPr>
          <a:lstStyle/>
          <a:p>
            <a:r>
              <a:rPr lang="en-US" sz="2400" dirty="0" smtClean="0"/>
              <a:t>Function</a:t>
            </a:r>
            <a:endParaRPr lang="en-US" sz="2400" dirty="0" smtClean="0"/>
          </a:p>
        </p:txBody>
      </p:sp>
      <p:sp>
        <p:nvSpPr>
          <p:cNvPr id="7" name="Rectangle 6"/>
          <p:cNvSpPr/>
          <p:nvPr/>
        </p:nvSpPr>
        <p:spPr>
          <a:xfrm>
            <a:off x="228600" y="1958876"/>
            <a:ext cx="2438400" cy="1569660"/>
          </a:xfrm>
          <a:prstGeom prst="rect">
            <a:avLst/>
          </a:prstGeom>
          <a:noFill/>
        </p:spPr>
        <p:txBody>
          <a:bodyPr wrap="square" lIns="91440" tIns="45720" rIns="91440" bIns="45720">
            <a:spAutoFit/>
          </a:bodyPr>
          <a:lstStyle/>
          <a:p>
            <a:r>
              <a:rPr lang="en-US" sz="1600" dirty="0" smtClean="0"/>
              <a:t>Data variable </a:t>
            </a:r>
            <a:r>
              <a:rPr lang="en-US" sz="1600" dirty="0" err="1" smtClean="0"/>
              <a:t>selanjutnya</a:t>
            </a:r>
            <a:r>
              <a:rPr lang="en-US" sz="1600" dirty="0" smtClean="0"/>
              <a:t> yang </a:t>
            </a:r>
            <a:r>
              <a:rPr lang="en-US" sz="1600" dirty="0" err="1" smtClean="0"/>
              <a:t>akan</a:t>
            </a:r>
            <a:r>
              <a:rPr lang="en-US" sz="1600" dirty="0" smtClean="0"/>
              <a:t> </a:t>
            </a:r>
            <a:r>
              <a:rPr lang="en-US" sz="1600" dirty="0" err="1" smtClean="0"/>
              <a:t>kita</a:t>
            </a:r>
            <a:r>
              <a:rPr lang="en-US" sz="1600" dirty="0" smtClean="0"/>
              <a:t> </a:t>
            </a:r>
            <a:r>
              <a:rPr lang="en-US" sz="1600" dirty="0" err="1" smtClean="0"/>
              <a:t>ambil</a:t>
            </a:r>
            <a:r>
              <a:rPr lang="en-US" sz="1600" dirty="0" smtClean="0"/>
              <a:t> </a:t>
            </a:r>
            <a:r>
              <a:rPr lang="en-US" sz="1600" dirty="0" err="1" smtClean="0"/>
              <a:t>adalah</a:t>
            </a:r>
            <a:r>
              <a:rPr lang="en-US" sz="1600" dirty="0" smtClean="0"/>
              <a:t> </a:t>
            </a:r>
            <a:r>
              <a:rPr lang="en-US" sz="1600" dirty="0" err="1" smtClean="0"/>
              <a:t>isi</a:t>
            </a:r>
            <a:r>
              <a:rPr lang="en-US" sz="1600" dirty="0" smtClean="0"/>
              <a:t> </a:t>
            </a:r>
            <a:r>
              <a:rPr lang="en-US" sz="1600" dirty="0" err="1" smtClean="0"/>
              <a:t>dari</a:t>
            </a:r>
            <a:r>
              <a:rPr lang="en-US" sz="1600" dirty="0" smtClean="0"/>
              <a:t> chat </a:t>
            </a:r>
            <a:r>
              <a:rPr lang="en-US" sz="1600" dirty="0" err="1" smtClean="0"/>
              <a:t>tersebut</a:t>
            </a:r>
            <a:r>
              <a:rPr lang="en-US" sz="1600" dirty="0" smtClean="0"/>
              <a:t>, </a:t>
            </a:r>
            <a:r>
              <a:rPr lang="en-US" sz="1600" dirty="0" err="1" smtClean="0"/>
              <a:t>nama</a:t>
            </a:r>
            <a:r>
              <a:rPr lang="en-US" sz="1600" dirty="0" smtClean="0"/>
              <a:t> variable yang </a:t>
            </a:r>
            <a:r>
              <a:rPr lang="en-US" sz="1600" dirty="0" err="1" smtClean="0"/>
              <a:t>berisikan</a:t>
            </a:r>
            <a:r>
              <a:rPr lang="en-US" sz="1600" dirty="0" smtClean="0"/>
              <a:t> chat </a:t>
            </a:r>
            <a:r>
              <a:rPr lang="en-US" sz="1600" dirty="0" err="1" smtClean="0"/>
              <a:t>tersebut</a:t>
            </a:r>
            <a:r>
              <a:rPr lang="en-US" sz="1600" dirty="0" smtClean="0"/>
              <a:t> </a:t>
            </a:r>
            <a:r>
              <a:rPr lang="en-US" sz="1600" dirty="0" err="1" smtClean="0"/>
              <a:t>adalah</a:t>
            </a:r>
            <a:r>
              <a:rPr lang="en-US" sz="1600" dirty="0" smtClean="0"/>
              <a:t> text.</a:t>
            </a:r>
            <a:endParaRPr lang="en-US" sz="1600" dirty="0" smtClean="0"/>
          </a:p>
        </p:txBody>
      </p:sp>
      <p:pic>
        <p:nvPicPr>
          <p:cNvPr id="2051" name="Picture 3"/>
          <p:cNvPicPr>
            <a:picLocks noChangeAspect="1" noChangeArrowheads="1"/>
          </p:cNvPicPr>
          <p:nvPr/>
        </p:nvPicPr>
        <p:blipFill>
          <a:blip r:embed="rId2"/>
          <a:srcRect r="38461" b="69052"/>
          <a:stretch>
            <a:fillRect/>
          </a:stretch>
        </p:blipFill>
        <p:spPr bwMode="auto">
          <a:xfrm>
            <a:off x="3810000" y="2057400"/>
            <a:ext cx="4648200" cy="1524000"/>
          </a:xfrm>
          <a:prstGeom prst="rect">
            <a:avLst/>
          </a:prstGeom>
          <a:noFill/>
          <a:ln w="9525">
            <a:noFill/>
            <a:miter lim="800000"/>
            <a:headEnd/>
            <a:tailEnd/>
          </a:ln>
          <a:effectLst/>
        </p:spPr>
      </p:pic>
      <p:pic>
        <p:nvPicPr>
          <p:cNvPr id="11" name="Picture 3"/>
          <p:cNvPicPr>
            <a:picLocks noChangeAspect="1" noChangeArrowheads="1"/>
          </p:cNvPicPr>
          <p:nvPr/>
        </p:nvPicPr>
        <p:blipFill>
          <a:blip r:embed="rId2"/>
          <a:srcRect t="75822" r="38462"/>
          <a:stretch>
            <a:fillRect/>
          </a:stretch>
        </p:blipFill>
        <p:spPr bwMode="auto">
          <a:xfrm>
            <a:off x="3810000" y="4191000"/>
            <a:ext cx="4648200" cy="1190625"/>
          </a:xfrm>
          <a:prstGeom prst="rect">
            <a:avLst/>
          </a:prstGeom>
          <a:noFill/>
          <a:ln w="9525">
            <a:noFill/>
            <a:miter lim="800000"/>
            <a:headEnd/>
            <a:tailEnd/>
          </a:ln>
          <a:effectLst/>
        </p:spPr>
      </p:pic>
      <p:sp>
        <p:nvSpPr>
          <p:cNvPr id="12" name="Rectangle 11"/>
          <p:cNvSpPr/>
          <p:nvPr/>
        </p:nvSpPr>
        <p:spPr>
          <a:xfrm>
            <a:off x="3733800" y="3352800"/>
            <a:ext cx="990600" cy="769441"/>
          </a:xfrm>
          <a:prstGeom prst="rect">
            <a:avLst/>
          </a:prstGeom>
          <a:noFill/>
        </p:spPr>
        <p:txBody>
          <a:bodyPr wrap="square" lIns="91440" tIns="45720" rIns="91440" bIns="45720">
            <a:spAutoFit/>
          </a:bodyPr>
          <a:lstStyle/>
          <a:p>
            <a:r>
              <a:rPr lang="en-US" sz="4400" b="1" dirty="0" smtClean="0"/>
              <a:t>.</a:t>
            </a:r>
            <a:r>
              <a:rPr lang="en-US" sz="4400" b="1" dirty="0" smtClean="0"/>
              <a:t> </a:t>
            </a:r>
            <a:r>
              <a:rPr lang="en-US" sz="4400" b="1" dirty="0" smtClean="0"/>
              <a:t>. .</a:t>
            </a:r>
            <a:endParaRPr lang="en-US" sz="4400" b="1" dirty="0" smtClean="0"/>
          </a:p>
        </p:txBody>
      </p:sp>
      <p:cxnSp>
        <p:nvCxnSpPr>
          <p:cNvPr id="8" name="Straight Arrow Connector 7"/>
          <p:cNvCxnSpPr/>
          <p:nvPr/>
        </p:nvCxnSpPr>
        <p:spPr>
          <a:xfrm>
            <a:off x="2362200" y="2667000"/>
            <a:ext cx="201168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9" name="Picture 2" descr="https://cdn.iconscout.com/icon/free/png-256/arduino-1-226076.png"/>
          <p:cNvPicPr>
            <a:picLocks noChangeAspect="1" noChangeArrowheads="1"/>
          </p:cNvPicPr>
          <p:nvPr/>
        </p:nvPicPr>
        <p:blipFill>
          <a:blip r:embed="rId3"/>
          <a:srcRect t="15789" b="36842"/>
          <a:stretch>
            <a:fillRect/>
          </a:stretch>
        </p:blipFill>
        <p:spPr bwMode="auto">
          <a:xfrm>
            <a:off x="8229600" y="5999747"/>
            <a:ext cx="685800" cy="324853"/>
          </a:xfrm>
          <a:prstGeom prst="rect">
            <a:avLst/>
          </a:prstGeom>
          <a:noFill/>
        </p:spPr>
      </p:pic>
    </p:spTree>
    <p:extLst>
      <p:ext uri="{BB962C8B-B14F-4D97-AF65-F5344CB8AC3E}">
        <p14:creationId xmlns:p14="http://schemas.microsoft.com/office/powerpoint/2010/main" xmlns="" val="1635134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 name="Rectangle 3"/>
          <p:cNvSpPr/>
          <p:nvPr/>
        </p:nvSpPr>
        <p:spPr>
          <a:xfrm>
            <a:off x="424468" y="1066800"/>
            <a:ext cx="6128732" cy="461665"/>
          </a:xfrm>
          <a:prstGeom prst="rect">
            <a:avLst/>
          </a:prstGeom>
          <a:noFill/>
        </p:spPr>
        <p:txBody>
          <a:bodyPr wrap="square" lIns="91440" tIns="45720" rIns="91440" bIns="45720">
            <a:spAutoFit/>
          </a:bodyPr>
          <a:lstStyle/>
          <a:p>
            <a:r>
              <a:rPr lang="en-US" sz="2400" dirty="0" smtClean="0"/>
              <a:t>Function</a:t>
            </a:r>
            <a:endParaRPr lang="en-US" sz="2400" dirty="0" smtClean="0"/>
          </a:p>
        </p:txBody>
      </p:sp>
      <p:sp>
        <p:nvSpPr>
          <p:cNvPr id="7" name="Rectangle 6"/>
          <p:cNvSpPr/>
          <p:nvPr/>
        </p:nvSpPr>
        <p:spPr>
          <a:xfrm>
            <a:off x="228600" y="1958876"/>
            <a:ext cx="2438400" cy="1569660"/>
          </a:xfrm>
          <a:prstGeom prst="rect">
            <a:avLst/>
          </a:prstGeom>
          <a:noFill/>
        </p:spPr>
        <p:txBody>
          <a:bodyPr wrap="square" lIns="91440" tIns="45720" rIns="91440" bIns="45720">
            <a:spAutoFit/>
          </a:bodyPr>
          <a:lstStyle/>
          <a:p>
            <a:r>
              <a:rPr lang="en-US" sz="1600" dirty="0" err="1" smtClean="0"/>
              <a:t>Lalu</a:t>
            </a:r>
            <a:r>
              <a:rPr lang="en-US" sz="1600" dirty="0" smtClean="0"/>
              <a:t> </a:t>
            </a:r>
            <a:r>
              <a:rPr lang="en-US" sz="1600" dirty="0" err="1" smtClean="0"/>
              <a:t>dengan</a:t>
            </a:r>
            <a:r>
              <a:rPr lang="en-US" sz="1600" dirty="0" smtClean="0"/>
              <a:t> value text </a:t>
            </a:r>
            <a:r>
              <a:rPr lang="en-US" sz="1600" dirty="0" err="1" smtClean="0"/>
              <a:t>tersebut</a:t>
            </a:r>
            <a:r>
              <a:rPr lang="en-US" sz="1600" dirty="0" smtClean="0"/>
              <a:t> </a:t>
            </a:r>
            <a:r>
              <a:rPr lang="en-US" sz="1600" dirty="0" err="1" smtClean="0"/>
              <a:t>barulah</a:t>
            </a:r>
            <a:r>
              <a:rPr lang="en-US" sz="1600" dirty="0" smtClean="0"/>
              <a:t> </a:t>
            </a:r>
            <a:r>
              <a:rPr lang="en-US" sz="1600" dirty="0" err="1" smtClean="0"/>
              <a:t>kita</a:t>
            </a:r>
            <a:r>
              <a:rPr lang="en-US" sz="1600" dirty="0" smtClean="0"/>
              <a:t> </a:t>
            </a:r>
            <a:r>
              <a:rPr lang="en-US" sz="1600" dirty="0" err="1" smtClean="0"/>
              <a:t>membuat</a:t>
            </a:r>
            <a:r>
              <a:rPr lang="en-US" sz="1600" dirty="0" smtClean="0"/>
              <a:t> </a:t>
            </a:r>
            <a:r>
              <a:rPr lang="en-US" sz="1600" dirty="0" err="1" smtClean="0"/>
              <a:t>perintah</a:t>
            </a:r>
            <a:r>
              <a:rPr lang="en-US" sz="1600" dirty="0" smtClean="0"/>
              <a:t> </a:t>
            </a:r>
            <a:r>
              <a:rPr lang="en-US" sz="1600" dirty="0" err="1" smtClean="0"/>
              <a:t>spesifik</a:t>
            </a:r>
            <a:r>
              <a:rPr lang="en-US" sz="1600" dirty="0" smtClean="0"/>
              <a:t> </a:t>
            </a:r>
            <a:r>
              <a:rPr lang="en-US" sz="1600" dirty="0" err="1" smtClean="0"/>
              <a:t>untuk</a:t>
            </a:r>
            <a:r>
              <a:rPr lang="en-US" sz="1600" dirty="0" smtClean="0"/>
              <a:t> </a:t>
            </a:r>
            <a:r>
              <a:rPr lang="en-US" sz="1600" dirty="0" err="1" smtClean="0"/>
              <a:t>mengendalikan</a:t>
            </a:r>
            <a:r>
              <a:rPr lang="en-US" sz="1600" dirty="0" smtClean="0"/>
              <a:t> GPIO </a:t>
            </a:r>
            <a:r>
              <a:rPr lang="en-US" sz="1600" dirty="0" err="1" smtClean="0"/>
              <a:t>ataupun</a:t>
            </a:r>
            <a:r>
              <a:rPr lang="en-US" sz="1600" dirty="0" smtClean="0"/>
              <a:t> </a:t>
            </a:r>
            <a:r>
              <a:rPr lang="en-US" sz="1600" dirty="0" err="1" smtClean="0"/>
              <a:t>untuk</a:t>
            </a:r>
            <a:r>
              <a:rPr lang="en-US" sz="1600" dirty="0" smtClean="0"/>
              <a:t> </a:t>
            </a:r>
            <a:r>
              <a:rPr lang="en-US" sz="1600" dirty="0" err="1" smtClean="0"/>
              <a:t>melakukan</a:t>
            </a:r>
            <a:r>
              <a:rPr lang="en-US" sz="1600" dirty="0" smtClean="0"/>
              <a:t> </a:t>
            </a:r>
            <a:r>
              <a:rPr lang="en-US" sz="1600" dirty="0" err="1" smtClean="0"/>
              <a:t>pembacaan</a:t>
            </a:r>
            <a:r>
              <a:rPr lang="en-US" sz="1600" dirty="0" smtClean="0"/>
              <a:t> sensor.</a:t>
            </a:r>
            <a:endParaRPr lang="en-US" sz="1600" dirty="0" smtClean="0"/>
          </a:p>
        </p:txBody>
      </p:sp>
      <p:pic>
        <p:nvPicPr>
          <p:cNvPr id="2051" name="Picture 3"/>
          <p:cNvPicPr>
            <a:picLocks noChangeAspect="1" noChangeArrowheads="1"/>
          </p:cNvPicPr>
          <p:nvPr/>
        </p:nvPicPr>
        <p:blipFill>
          <a:blip r:embed="rId2"/>
          <a:srcRect r="38461" b="69052"/>
          <a:stretch>
            <a:fillRect/>
          </a:stretch>
        </p:blipFill>
        <p:spPr bwMode="auto">
          <a:xfrm>
            <a:off x="3810000" y="2057400"/>
            <a:ext cx="4648200" cy="1524000"/>
          </a:xfrm>
          <a:prstGeom prst="rect">
            <a:avLst/>
          </a:prstGeom>
          <a:noFill/>
          <a:ln w="9525">
            <a:noFill/>
            <a:miter lim="800000"/>
            <a:headEnd/>
            <a:tailEnd/>
          </a:ln>
          <a:effectLst/>
        </p:spPr>
      </p:pic>
      <p:pic>
        <p:nvPicPr>
          <p:cNvPr id="11" name="Picture 3"/>
          <p:cNvPicPr>
            <a:picLocks noChangeAspect="1" noChangeArrowheads="1"/>
          </p:cNvPicPr>
          <p:nvPr/>
        </p:nvPicPr>
        <p:blipFill>
          <a:blip r:embed="rId2"/>
          <a:srcRect t="75822" r="38462"/>
          <a:stretch>
            <a:fillRect/>
          </a:stretch>
        </p:blipFill>
        <p:spPr bwMode="auto">
          <a:xfrm>
            <a:off x="3810000" y="4191000"/>
            <a:ext cx="4648200" cy="1190625"/>
          </a:xfrm>
          <a:prstGeom prst="rect">
            <a:avLst/>
          </a:prstGeom>
          <a:noFill/>
          <a:ln w="9525">
            <a:noFill/>
            <a:miter lim="800000"/>
            <a:headEnd/>
            <a:tailEnd/>
          </a:ln>
          <a:effectLst/>
        </p:spPr>
      </p:pic>
      <p:sp>
        <p:nvSpPr>
          <p:cNvPr id="12" name="Rectangle 11"/>
          <p:cNvSpPr/>
          <p:nvPr/>
        </p:nvSpPr>
        <p:spPr>
          <a:xfrm>
            <a:off x="3733800" y="3352800"/>
            <a:ext cx="990600" cy="769441"/>
          </a:xfrm>
          <a:prstGeom prst="rect">
            <a:avLst/>
          </a:prstGeom>
          <a:noFill/>
        </p:spPr>
        <p:txBody>
          <a:bodyPr wrap="square" lIns="91440" tIns="45720" rIns="91440" bIns="45720">
            <a:spAutoFit/>
          </a:bodyPr>
          <a:lstStyle/>
          <a:p>
            <a:r>
              <a:rPr lang="en-US" sz="4400" b="1" dirty="0" smtClean="0"/>
              <a:t>.</a:t>
            </a:r>
            <a:r>
              <a:rPr lang="en-US" sz="4400" b="1" dirty="0" smtClean="0"/>
              <a:t> </a:t>
            </a:r>
            <a:r>
              <a:rPr lang="en-US" sz="4400" b="1" dirty="0" smtClean="0"/>
              <a:t>. .</a:t>
            </a:r>
            <a:endParaRPr lang="en-US" sz="4400" b="1" dirty="0" smtClean="0"/>
          </a:p>
        </p:txBody>
      </p:sp>
      <p:cxnSp>
        <p:nvCxnSpPr>
          <p:cNvPr id="8" name="Straight Arrow Connector 7"/>
          <p:cNvCxnSpPr/>
          <p:nvPr/>
        </p:nvCxnSpPr>
        <p:spPr>
          <a:xfrm>
            <a:off x="2362200" y="4341812"/>
            <a:ext cx="201168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9" name="Picture 2" descr="https://cdn.iconscout.com/icon/free/png-256/arduino-1-226076.png"/>
          <p:cNvPicPr>
            <a:picLocks noChangeAspect="1" noChangeArrowheads="1"/>
          </p:cNvPicPr>
          <p:nvPr/>
        </p:nvPicPr>
        <p:blipFill>
          <a:blip r:embed="rId3"/>
          <a:srcRect t="15789" b="36842"/>
          <a:stretch>
            <a:fillRect/>
          </a:stretch>
        </p:blipFill>
        <p:spPr bwMode="auto">
          <a:xfrm>
            <a:off x="8229600" y="5999747"/>
            <a:ext cx="685800" cy="324853"/>
          </a:xfrm>
          <a:prstGeom prst="rect">
            <a:avLst/>
          </a:prstGeom>
          <a:noFill/>
        </p:spPr>
      </p:pic>
    </p:spTree>
    <p:extLst>
      <p:ext uri="{BB962C8B-B14F-4D97-AF65-F5344CB8AC3E}">
        <p14:creationId xmlns:p14="http://schemas.microsoft.com/office/powerpoint/2010/main" xmlns="" val="1635134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 name="Rectangle 3"/>
          <p:cNvSpPr/>
          <p:nvPr/>
        </p:nvSpPr>
        <p:spPr>
          <a:xfrm>
            <a:off x="424468" y="1066800"/>
            <a:ext cx="6128732" cy="461665"/>
          </a:xfrm>
          <a:prstGeom prst="rect">
            <a:avLst/>
          </a:prstGeom>
          <a:noFill/>
        </p:spPr>
        <p:txBody>
          <a:bodyPr wrap="square" lIns="91440" tIns="45720" rIns="91440" bIns="45720">
            <a:spAutoFit/>
          </a:bodyPr>
          <a:lstStyle/>
          <a:p>
            <a:r>
              <a:rPr lang="en-US" sz="2400" dirty="0" smtClean="0"/>
              <a:t>Function</a:t>
            </a:r>
            <a:endParaRPr lang="en-US" sz="2400" dirty="0" smtClean="0"/>
          </a:p>
        </p:txBody>
      </p:sp>
      <p:sp>
        <p:nvSpPr>
          <p:cNvPr id="7" name="Rectangle 6"/>
          <p:cNvSpPr/>
          <p:nvPr/>
        </p:nvSpPr>
        <p:spPr>
          <a:xfrm>
            <a:off x="228600" y="1958876"/>
            <a:ext cx="2438400" cy="1569660"/>
          </a:xfrm>
          <a:prstGeom prst="rect">
            <a:avLst/>
          </a:prstGeom>
          <a:noFill/>
        </p:spPr>
        <p:txBody>
          <a:bodyPr wrap="square" lIns="91440" tIns="45720" rIns="91440" bIns="45720">
            <a:spAutoFit/>
          </a:bodyPr>
          <a:lstStyle/>
          <a:p>
            <a:r>
              <a:rPr lang="en-US" sz="1600" dirty="0" err="1" smtClean="0"/>
              <a:t>Untuk</a:t>
            </a:r>
            <a:r>
              <a:rPr lang="en-US" sz="1600" dirty="0" smtClean="0"/>
              <a:t> </a:t>
            </a:r>
            <a:r>
              <a:rPr lang="en-US" sz="1600" dirty="0" err="1" smtClean="0"/>
              <a:t>mengakses</a:t>
            </a:r>
            <a:r>
              <a:rPr lang="en-US" sz="1600" dirty="0" smtClean="0"/>
              <a:t> </a:t>
            </a:r>
            <a:r>
              <a:rPr lang="en-US" sz="1600" dirty="0" err="1" smtClean="0"/>
              <a:t>secara</a:t>
            </a:r>
            <a:r>
              <a:rPr lang="en-US" sz="1600" dirty="0" smtClean="0"/>
              <a:t> </a:t>
            </a:r>
            <a:r>
              <a:rPr lang="en-US" sz="1600" dirty="0" err="1" smtClean="0"/>
              <a:t>lengkap</a:t>
            </a:r>
            <a:r>
              <a:rPr lang="en-US" sz="1600" dirty="0" smtClean="0"/>
              <a:t> variable JSON yang </a:t>
            </a:r>
            <a:r>
              <a:rPr lang="en-US" sz="1600" dirty="0" err="1" smtClean="0"/>
              <a:t>ada</a:t>
            </a:r>
            <a:r>
              <a:rPr lang="en-US" sz="1600" dirty="0" smtClean="0"/>
              <a:t>, </a:t>
            </a:r>
            <a:r>
              <a:rPr lang="en-US" sz="1600" dirty="0" err="1" smtClean="0"/>
              <a:t>kita</a:t>
            </a:r>
            <a:r>
              <a:rPr lang="en-US" sz="1600" dirty="0" smtClean="0"/>
              <a:t> </a:t>
            </a:r>
            <a:r>
              <a:rPr lang="en-US" sz="1600" dirty="0" err="1" smtClean="0"/>
              <a:t>dapat</a:t>
            </a:r>
            <a:r>
              <a:rPr lang="en-US" sz="1600" dirty="0" smtClean="0"/>
              <a:t> </a:t>
            </a:r>
            <a:r>
              <a:rPr lang="en-US" sz="1600" dirty="0" err="1" smtClean="0"/>
              <a:t>melihat</a:t>
            </a:r>
            <a:r>
              <a:rPr lang="en-US" sz="1600" dirty="0" smtClean="0"/>
              <a:t> full documentation </a:t>
            </a:r>
            <a:r>
              <a:rPr lang="en-US" sz="1600" dirty="0" err="1" smtClean="0"/>
              <a:t>nya</a:t>
            </a:r>
            <a:r>
              <a:rPr lang="en-US" sz="1600" dirty="0" smtClean="0"/>
              <a:t> yang </a:t>
            </a:r>
            <a:r>
              <a:rPr lang="en-US" sz="1600" dirty="0" err="1" smtClean="0"/>
              <a:t>berada</a:t>
            </a:r>
            <a:r>
              <a:rPr lang="en-US" sz="1600" dirty="0" smtClean="0"/>
              <a:t> </a:t>
            </a:r>
            <a:r>
              <a:rPr lang="en-US" sz="1600" dirty="0" err="1" smtClean="0"/>
              <a:t>pada</a:t>
            </a:r>
            <a:r>
              <a:rPr lang="en-US" sz="1600" dirty="0" smtClean="0"/>
              <a:t> </a:t>
            </a:r>
            <a:r>
              <a:rPr lang="en-US" sz="1600" dirty="0" err="1" smtClean="0"/>
              <a:t>situs</a:t>
            </a:r>
            <a:r>
              <a:rPr lang="en-US" sz="1600" dirty="0" smtClean="0"/>
              <a:t> official telegram </a:t>
            </a:r>
            <a:r>
              <a:rPr lang="en-US" sz="1600" dirty="0" err="1" smtClean="0"/>
              <a:t>bot</a:t>
            </a:r>
            <a:r>
              <a:rPr lang="en-US" sz="1600" dirty="0" smtClean="0"/>
              <a:t> API.</a:t>
            </a:r>
            <a:endParaRPr lang="en-US" sz="1600" dirty="0" smtClean="0"/>
          </a:p>
        </p:txBody>
      </p:sp>
      <p:pic>
        <p:nvPicPr>
          <p:cNvPr id="9" name="Picture 6" descr="Telegram APIs"/>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19400" y="1752600"/>
            <a:ext cx="2971800" cy="2971800"/>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4" descr="Berkas:Telegram logo.svg - Wikipedia bahasa Indonesia, ensiklopedia bebas"/>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34000" y="2590800"/>
            <a:ext cx="381000" cy="39328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4" descr="Berkas:Telegram logo.svg - Wikipedia bahasa Indonesia, ensiklopedia bebas"/>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714999" y="2431029"/>
            <a:ext cx="228599" cy="235971"/>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4" descr="Berkas:Telegram logo.svg - Wikipedia bahasa Indonesia, ensiklopedia bebas"/>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798341" y="2133600"/>
            <a:ext cx="221458" cy="228600"/>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4" descr="Berkas:Telegram logo.svg - Wikipedia bahasa Indonesia, ensiklopedia bebas"/>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333999" y="2133601"/>
            <a:ext cx="295277" cy="304800"/>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Rectangle 18"/>
          <p:cNvSpPr/>
          <p:nvPr/>
        </p:nvSpPr>
        <p:spPr>
          <a:xfrm>
            <a:off x="1676400" y="4810780"/>
            <a:ext cx="5410200" cy="523220"/>
          </a:xfrm>
          <a:prstGeom prst="rect">
            <a:avLst/>
          </a:prstGeom>
          <a:noFill/>
        </p:spPr>
        <p:txBody>
          <a:bodyPr wrap="square" lIns="91440" tIns="45720" rIns="91440" bIns="45720">
            <a:spAutoFit/>
          </a:bodyPr>
          <a:lstStyle/>
          <a:p>
            <a:r>
              <a:rPr lang="en-US" sz="2800" b="1" u="sng" dirty="0" smtClean="0">
                <a:ln>
                  <a:solidFill>
                    <a:srgbClr val="00B0F0"/>
                  </a:solidFill>
                </a:ln>
                <a:solidFill>
                  <a:srgbClr val="00B0F0"/>
                </a:solidFill>
              </a:rPr>
              <a:t>https</a:t>
            </a:r>
            <a:r>
              <a:rPr lang="en-US" sz="2800" b="1" u="sng" dirty="0" smtClean="0">
                <a:ln>
                  <a:solidFill>
                    <a:srgbClr val="00B0F0"/>
                  </a:solidFill>
                </a:ln>
                <a:solidFill>
                  <a:srgbClr val="00B0F0"/>
                </a:solidFill>
              </a:rPr>
              <a:t>://core.telegram.org/bots/api</a:t>
            </a:r>
          </a:p>
        </p:txBody>
      </p:sp>
      <p:pic>
        <p:nvPicPr>
          <p:cNvPr id="20" name="Picture 2" descr="https://cdn.iconscout.com/icon/free/png-256/arduino-1-226076.png"/>
          <p:cNvPicPr>
            <a:picLocks noChangeAspect="1" noChangeArrowheads="1"/>
          </p:cNvPicPr>
          <p:nvPr/>
        </p:nvPicPr>
        <p:blipFill>
          <a:blip r:embed="rId7"/>
          <a:srcRect t="15789" b="36842"/>
          <a:stretch>
            <a:fillRect/>
          </a:stretch>
        </p:blipFill>
        <p:spPr bwMode="auto">
          <a:xfrm>
            <a:off x="8229600" y="5999747"/>
            <a:ext cx="685800" cy="324853"/>
          </a:xfrm>
          <a:prstGeom prst="rect">
            <a:avLst/>
          </a:prstGeom>
          <a:noFill/>
        </p:spPr>
      </p:pic>
    </p:spTree>
    <p:extLst>
      <p:ext uri="{BB962C8B-B14F-4D97-AF65-F5344CB8AC3E}">
        <p14:creationId xmlns:p14="http://schemas.microsoft.com/office/powerpoint/2010/main" xmlns="" val="1635134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 name="Rectangle 3"/>
          <p:cNvSpPr/>
          <p:nvPr/>
        </p:nvSpPr>
        <p:spPr>
          <a:xfrm>
            <a:off x="424468" y="1066800"/>
            <a:ext cx="6128732" cy="461665"/>
          </a:xfrm>
          <a:prstGeom prst="rect">
            <a:avLst/>
          </a:prstGeom>
          <a:noFill/>
        </p:spPr>
        <p:txBody>
          <a:bodyPr wrap="square" lIns="91440" tIns="45720" rIns="91440" bIns="45720">
            <a:spAutoFit/>
          </a:bodyPr>
          <a:lstStyle/>
          <a:p>
            <a:r>
              <a:rPr lang="en-US" sz="2400" dirty="0" smtClean="0"/>
              <a:t>Setup</a:t>
            </a:r>
            <a:endParaRPr lang="en-US" sz="2400" dirty="0" smtClean="0"/>
          </a:p>
        </p:txBody>
      </p:sp>
      <p:sp>
        <p:nvSpPr>
          <p:cNvPr id="7" name="Rectangle 6"/>
          <p:cNvSpPr/>
          <p:nvPr/>
        </p:nvSpPr>
        <p:spPr>
          <a:xfrm>
            <a:off x="228600" y="1958876"/>
            <a:ext cx="2438400" cy="3046988"/>
          </a:xfrm>
          <a:prstGeom prst="rect">
            <a:avLst/>
          </a:prstGeom>
          <a:noFill/>
        </p:spPr>
        <p:txBody>
          <a:bodyPr wrap="square" lIns="91440" tIns="45720" rIns="91440" bIns="45720">
            <a:spAutoFit/>
          </a:bodyPr>
          <a:lstStyle/>
          <a:p>
            <a:r>
              <a:rPr lang="en-US" sz="1600" dirty="0" err="1" smtClean="0"/>
              <a:t>Didalam</a:t>
            </a:r>
            <a:r>
              <a:rPr lang="en-US" sz="1600" dirty="0" smtClean="0"/>
              <a:t> void setup </a:t>
            </a:r>
            <a:r>
              <a:rPr lang="en-US" sz="1600" dirty="0" err="1" smtClean="0"/>
              <a:t>kita</a:t>
            </a:r>
            <a:r>
              <a:rPr lang="en-US" sz="1600" dirty="0" smtClean="0"/>
              <a:t> </a:t>
            </a:r>
            <a:r>
              <a:rPr lang="en-US" sz="1600" dirty="0" err="1" smtClean="0"/>
              <a:t>menjadikan</a:t>
            </a:r>
            <a:r>
              <a:rPr lang="en-US" sz="1600" dirty="0" smtClean="0"/>
              <a:t> </a:t>
            </a:r>
            <a:r>
              <a:rPr lang="en-US" sz="1600" dirty="0" err="1" smtClean="0"/>
              <a:t>wemos</a:t>
            </a:r>
            <a:r>
              <a:rPr lang="en-US" sz="1600" dirty="0" smtClean="0"/>
              <a:t> </a:t>
            </a:r>
            <a:r>
              <a:rPr lang="en-US" sz="1600" dirty="0" err="1" smtClean="0"/>
              <a:t>sebagai</a:t>
            </a:r>
            <a:r>
              <a:rPr lang="en-US" sz="1600" dirty="0" smtClean="0"/>
              <a:t> client STA yang </a:t>
            </a:r>
            <a:r>
              <a:rPr lang="en-US" sz="1600" dirty="0" err="1" smtClean="0"/>
              <a:t>bengfungsi</a:t>
            </a:r>
            <a:r>
              <a:rPr lang="en-US" sz="1600" dirty="0" smtClean="0"/>
              <a:t> </a:t>
            </a:r>
            <a:r>
              <a:rPr lang="en-US" sz="1600" dirty="0" err="1" smtClean="0"/>
              <a:t>untuk</a:t>
            </a:r>
            <a:r>
              <a:rPr lang="en-US" sz="1600" dirty="0" smtClean="0"/>
              <a:t> </a:t>
            </a:r>
            <a:r>
              <a:rPr lang="en-US" sz="1600" dirty="0" err="1" smtClean="0"/>
              <a:t>mengkoneksikan</a:t>
            </a:r>
            <a:r>
              <a:rPr lang="en-US" sz="1600" dirty="0" smtClean="0"/>
              <a:t> </a:t>
            </a:r>
            <a:r>
              <a:rPr lang="en-US" sz="1600" dirty="0" err="1" smtClean="0"/>
              <a:t>wemos</a:t>
            </a:r>
            <a:r>
              <a:rPr lang="en-US" sz="1600" dirty="0" smtClean="0"/>
              <a:t> </a:t>
            </a:r>
            <a:r>
              <a:rPr lang="en-US" sz="1600" dirty="0" err="1" smtClean="0"/>
              <a:t>kepada</a:t>
            </a:r>
            <a:r>
              <a:rPr lang="en-US" sz="1600" dirty="0" smtClean="0"/>
              <a:t> </a:t>
            </a:r>
            <a:r>
              <a:rPr lang="en-US" sz="1600" dirty="0" err="1" smtClean="0"/>
              <a:t>sumber</a:t>
            </a:r>
            <a:r>
              <a:rPr lang="en-US" sz="1600" dirty="0" smtClean="0"/>
              <a:t> internet yang </a:t>
            </a:r>
            <a:r>
              <a:rPr lang="en-US" sz="1600" dirty="0" err="1" smtClean="0"/>
              <a:t>telah</a:t>
            </a:r>
            <a:r>
              <a:rPr lang="en-US" sz="1600" dirty="0" smtClean="0"/>
              <a:t> </a:t>
            </a:r>
            <a:r>
              <a:rPr lang="en-US" sz="1600" dirty="0" err="1" smtClean="0"/>
              <a:t>diatur</a:t>
            </a:r>
            <a:r>
              <a:rPr lang="en-US" sz="1600" dirty="0" smtClean="0"/>
              <a:t> </a:t>
            </a:r>
            <a:r>
              <a:rPr lang="en-US" sz="1600" dirty="0" err="1" smtClean="0"/>
              <a:t>sebelumnya</a:t>
            </a:r>
            <a:r>
              <a:rPr lang="en-US" sz="1600" dirty="0" smtClean="0"/>
              <a:t>.</a:t>
            </a:r>
          </a:p>
          <a:p>
            <a:r>
              <a:rPr lang="en-US" sz="1600" dirty="0" smtClean="0"/>
              <a:t>Dan </a:t>
            </a:r>
            <a:r>
              <a:rPr lang="en-US" sz="1600" dirty="0" err="1" smtClean="0"/>
              <a:t>juga</a:t>
            </a:r>
            <a:r>
              <a:rPr lang="en-US" sz="1600" dirty="0" smtClean="0"/>
              <a:t> </a:t>
            </a:r>
            <a:r>
              <a:rPr lang="en-US" sz="1600" dirty="0" err="1" smtClean="0"/>
              <a:t>kita</a:t>
            </a:r>
            <a:r>
              <a:rPr lang="en-US" sz="1600" dirty="0" smtClean="0"/>
              <a:t> men-set pin </a:t>
            </a:r>
            <a:r>
              <a:rPr lang="en-US" sz="1600" dirty="0" err="1" smtClean="0"/>
              <a:t>ledA</a:t>
            </a:r>
            <a:r>
              <a:rPr lang="en-US" sz="1600" dirty="0" smtClean="0"/>
              <a:t> yang </a:t>
            </a:r>
            <a:r>
              <a:rPr lang="en-US" sz="1600" dirty="0" err="1" smtClean="0"/>
              <a:t>sudah</a:t>
            </a:r>
            <a:r>
              <a:rPr lang="en-US" sz="1600" dirty="0" smtClean="0"/>
              <a:t> </a:t>
            </a:r>
            <a:r>
              <a:rPr lang="en-US" sz="1600" dirty="0" err="1" smtClean="0"/>
              <a:t>kita</a:t>
            </a:r>
            <a:r>
              <a:rPr lang="en-US" sz="1600" dirty="0" smtClean="0"/>
              <a:t> </a:t>
            </a:r>
            <a:r>
              <a:rPr lang="en-US" sz="1600" dirty="0" err="1" smtClean="0"/>
              <a:t>deklarasikan</a:t>
            </a:r>
            <a:r>
              <a:rPr lang="en-US" sz="1600" dirty="0" smtClean="0"/>
              <a:t> </a:t>
            </a:r>
            <a:r>
              <a:rPr lang="en-US" sz="1600" dirty="0" err="1" smtClean="0"/>
              <a:t>menjadi</a:t>
            </a:r>
            <a:r>
              <a:rPr lang="en-US" sz="1600" dirty="0" smtClean="0"/>
              <a:t> OUTPUT.</a:t>
            </a:r>
            <a:endParaRPr lang="en-US" sz="1600" dirty="0" smtClean="0"/>
          </a:p>
        </p:txBody>
      </p:sp>
      <p:pic>
        <p:nvPicPr>
          <p:cNvPr id="4098" name="Picture 2"/>
          <p:cNvPicPr>
            <a:picLocks noChangeAspect="1" noChangeArrowheads="1"/>
          </p:cNvPicPr>
          <p:nvPr/>
        </p:nvPicPr>
        <p:blipFill>
          <a:blip r:embed="rId2"/>
          <a:srcRect r="13765"/>
          <a:stretch>
            <a:fillRect/>
          </a:stretch>
        </p:blipFill>
        <p:spPr bwMode="auto">
          <a:xfrm>
            <a:off x="3581400" y="1905000"/>
            <a:ext cx="4953000" cy="2505075"/>
          </a:xfrm>
          <a:prstGeom prst="rect">
            <a:avLst/>
          </a:prstGeom>
          <a:noFill/>
          <a:ln w="9525">
            <a:noFill/>
            <a:miter lim="800000"/>
            <a:headEnd/>
            <a:tailEnd/>
          </a:ln>
          <a:effectLst/>
        </p:spPr>
      </p:pic>
      <p:cxnSp>
        <p:nvCxnSpPr>
          <p:cNvPr id="8" name="Straight Arrow Connector 7"/>
          <p:cNvCxnSpPr/>
          <p:nvPr/>
        </p:nvCxnSpPr>
        <p:spPr>
          <a:xfrm>
            <a:off x="2057400" y="2817812"/>
            <a:ext cx="201168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590800" y="4114800"/>
            <a:ext cx="146304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13" name="Picture 2" descr="https://cdn.iconscout.com/icon/free/png-256/arduino-1-226076.png"/>
          <p:cNvPicPr>
            <a:picLocks noChangeAspect="1" noChangeArrowheads="1"/>
          </p:cNvPicPr>
          <p:nvPr/>
        </p:nvPicPr>
        <p:blipFill>
          <a:blip r:embed="rId3"/>
          <a:srcRect t="15789" b="36842"/>
          <a:stretch>
            <a:fillRect/>
          </a:stretch>
        </p:blipFill>
        <p:spPr bwMode="auto">
          <a:xfrm>
            <a:off x="8229600" y="5999747"/>
            <a:ext cx="685800" cy="324853"/>
          </a:xfrm>
          <a:prstGeom prst="rect">
            <a:avLst/>
          </a:prstGeom>
          <a:noFill/>
        </p:spPr>
      </p:pic>
    </p:spTree>
    <p:extLst>
      <p:ext uri="{BB962C8B-B14F-4D97-AF65-F5344CB8AC3E}">
        <p14:creationId xmlns:p14="http://schemas.microsoft.com/office/powerpoint/2010/main" xmlns="" val="1635134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 name="Rectangle 3"/>
          <p:cNvSpPr/>
          <p:nvPr/>
        </p:nvSpPr>
        <p:spPr>
          <a:xfrm>
            <a:off x="424468" y="1066800"/>
            <a:ext cx="6128732" cy="461665"/>
          </a:xfrm>
          <a:prstGeom prst="rect">
            <a:avLst/>
          </a:prstGeom>
          <a:noFill/>
        </p:spPr>
        <p:txBody>
          <a:bodyPr wrap="square" lIns="91440" tIns="45720" rIns="91440" bIns="45720">
            <a:spAutoFit/>
          </a:bodyPr>
          <a:lstStyle/>
          <a:p>
            <a:r>
              <a:rPr lang="en-US" sz="2400" dirty="0" smtClean="0"/>
              <a:t>Loop</a:t>
            </a:r>
            <a:endParaRPr lang="en-US" sz="2400" dirty="0" smtClean="0"/>
          </a:p>
        </p:txBody>
      </p:sp>
      <p:sp>
        <p:nvSpPr>
          <p:cNvPr id="7" name="Rectangle 6"/>
          <p:cNvSpPr/>
          <p:nvPr/>
        </p:nvSpPr>
        <p:spPr>
          <a:xfrm>
            <a:off x="228600" y="1958876"/>
            <a:ext cx="2819400" cy="3785652"/>
          </a:xfrm>
          <a:prstGeom prst="rect">
            <a:avLst/>
          </a:prstGeom>
          <a:noFill/>
        </p:spPr>
        <p:txBody>
          <a:bodyPr wrap="square" lIns="91440" tIns="45720" rIns="91440" bIns="45720">
            <a:spAutoFit/>
          </a:bodyPr>
          <a:lstStyle/>
          <a:p>
            <a:r>
              <a:rPr lang="en-US" sz="1600" dirty="0" err="1" smtClean="0"/>
              <a:t>Didalam</a:t>
            </a:r>
            <a:r>
              <a:rPr lang="en-US" sz="1600" dirty="0" smtClean="0"/>
              <a:t> void loop </a:t>
            </a:r>
            <a:r>
              <a:rPr lang="en-US" sz="1600" dirty="0" err="1" smtClean="0"/>
              <a:t>disinilah</a:t>
            </a:r>
            <a:r>
              <a:rPr lang="en-US" sz="1600" dirty="0" smtClean="0"/>
              <a:t> program </a:t>
            </a:r>
            <a:r>
              <a:rPr lang="en-US" sz="1600" dirty="0" err="1" smtClean="0"/>
              <a:t>akan</a:t>
            </a:r>
            <a:r>
              <a:rPr lang="en-US" sz="1600" dirty="0" smtClean="0"/>
              <a:t> </a:t>
            </a:r>
            <a:r>
              <a:rPr lang="en-US" sz="1600" dirty="0" err="1" smtClean="0"/>
              <a:t>terus</a:t>
            </a:r>
            <a:r>
              <a:rPr lang="en-US" sz="1600" dirty="0" smtClean="0"/>
              <a:t> </a:t>
            </a:r>
            <a:r>
              <a:rPr lang="en-US" sz="1600" dirty="0" err="1" smtClean="0"/>
              <a:t>berjalan</a:t>
            </a:r>
            <a:r>
              <a:rPr lang="en-US" sz="1600" dirty="0" smtClean="0"/>
              <a:t> </a:t>
            </a:r>
            <a:r>
              <a:rPr lang="en-US" sz="1600" dirty="0" err="1" smtClean="0"/>
              <a:t>berulang</a:t>
            </a:r>
            <a:r>
              <a:rPr lang="en-US" sz="1600" dirty="0" smtClean="0"/>
              <a:t> – </a:t>
            </a:r>
            <a:r>
              <a:rPr lang="en-US" sz="1600" dirty="0" err="1" smtClean="0"/>
              <a:t>ulang</a:t>
            </a:r>
            <a:r>
              <a:rPr lang="en-US" sz="1600" dirty="0" smtClean="0"/>
              <a:t> (looping). Yang </a:t>
            </a:r>
            <a:r>
              <a:rPr lang="en-US" sz="1600" dirty="0" err="1" smtClean="0"/>
              <a:t>berfungsi</a:t>
            </a:r>
            <a:r>
              <a:rPr lang="en-US" sz="1600" dirty="0" smtClean="0"/>
              <a:t> agar </a:t>
            </a:r>
            <a:r>
              <a:rPr lang="en-US" sz="1600" dirty="0" err="1" smtClean="0"/>
              <a:t>terus</a:t>
            </a:r>
            <a:r>
              <a:rPr lang="en-US" sz="1600" dirty="0" smtClean="0"/>
              <a:t> </a:t>
            </a:r>
            <a:r>
              <a:rPr lang="en-US" sz="1600" dirty="0" err="1" smtClean="0"/>
              <a:t>menerus</a:t>
            </a:r>
            <a:r>
              <a:rPr lang="en-US" sz="1600" dirty="0" smtClean="0"/>
              <a:t> </a:t>
            </a:r>
            <a:r>
              <a:rPr lang="en-US" sz="1600" dirty="0" err="1" smtClean="0"/>
              <a:t>memeriksa</a:t>
            </a:r>
            <a:r>
              <a:rPr lang="en-US" sz="1600" dirty="0" smtClean="0"/>
              <a:t> </a:t>
            </a:r>
            <a:r>
              <a:rPr lang="en-US" sz="1600" dirty="0" err="1" smtClean="0"/>
              <a:t>apakah</a:t>
            </a:r>
            <a:r>
              <a:rPr lang="en-US" sz="1600" dirty="0" smtClean="0"/>
              <a:t> </a:t>
            </a:r>
            <a:r>
              <a:rPr lang="en-US" sz="1600" dirty="0" err="1" smtClean="0"/>
              <a:t>ada</a:t>
            </a:r>
            <a:r>
              <a:rPr lang="en-US" sz="1600" dirty="0" smtClean="0"/>
              <a:t> </a:t>
            </a:r>
            <a:r>
              <a:rPr lang="en-US" sz="1600" dirty="0" err="1" smtClean="0"/>
              <a:t>pesan</a:t>
            </a:r>
            <a:r>
              <a:rPr lang="en-US" sz="1600" dirty="0" smtClean="0"/>
              <a:t> </a:t>
            </a:r>
            <a:r>
              <a:rPr lang="en-US" sz="1600" dirty="0" err="1" smtClean="0"/>
              <a:t>baru</a:t>
            </a:r>
            <a:r>
              <a:rPr lang="en-US" sz="1600" dirty="0" smtClean="0"/>
              <a:t> yang </a:t>
            </a:r>
            <a:r>
              <a:rPr lang="en-US" sz="1600" dirty="0" err="1" smtClean="0"/>
              <a:t>masuk</a:t>
            </a:r>
            <a:r>
              <a:rPr lang="en-US" sz="1600" dirty="0" smtClean="0"/>
              <a:t> </a:t>
            </a:r>
            <a:r>
              <a:rPr lang="en-US" sz="1600" dirty="0" err="1" smtClean="0"/>
              <a:t>kedalam</a:t>
            </a:r>
            <a:r>
              <a:rPr lang="en-US" sz="1600" dirty="0" smtClean="0"/>
              <a:t> </a:t>
            </a:r>
            <a:r>
              <a:rPr lang="en-US" sz="1600" dirty="0" err="1" smtClean="0"/>
              <a:t>bot</a:t>
            </a:r>
            <a:r>
              <a:rPr lang="en-US" sz="1600" dirty="0" smtClean="0"/>
              <a:t> yang </a:t>
            </a:r>
            <a:r>
              <a:rPr lang="en-US" sz="1600" dirty="0" err="1" smtClean="0"/>
              <a:t>telah</a:t>
            </a:r>
            <a:r>
              <a:rPr lang="en-US" sz="1600" dirty="0" smtClean="0"/>
              <a:t> </a:t>
            </a:r>
            <a:r>
              <a:rPr lang="en-US" sz="1600" dirty="0" err="1" smtClean="0"/>
              <a:t>dibuat</a:t>
            </a:r>
            <a:r>
              <a:rPr lang="en-US" sz="1600" dirty="0" smtClean="0"/>
              <a:t>.</a:t>
            </a:r>
          </a:p>
          <a:p>
            <a:r>
              <a:rPr lang="en-US" sz="1600" dirty="0" err="1" smtClean="0"/>
              <a:t>Didalam</a:t>
            </a:r>
            <a:r>
              <a:rPr lang="en-US" sz="1600" dirty="0" smtClean="0"/>
              <a:t> void loop </a:t>
            </a:r>
            <a:r>
              <a:rPr lang="en-US" sz="1600" dirty="0" err="1" smtClean="0"/>
              <a:t>ini</a:t>
            </a:r>
            <a:r>
              <a:rPr lang="en-US" sz="1600" dirty="0" smtClean="0"/>
              <a:t> program </a:t>
            </a:r>
            <a:r>
              <a:rPr lang="en-US" sz="1600" dirty="0" err="1" smtClean="0"/>
              <a:t>dibuat</a:t>
            </a:r>
            <a:r>
              <a:rPr lang="en-US" sz="1600" dirty="0" smtClean="0"/>
              <a:t> </a:t>
            </a:r>
            <a:r>
              <a:rPr lang="en-US" sz="1600" dirty="0" err="1" smtClean="0"/>
              <a:t>setiap</a:t>
            </a:r>
            <a:r>
              <a:rPr lang="en-US" sz="1600" dirty="0" smtClean="0"/>
              <a:t> 250ms (</a:t>
            </a:r>
            <a:r>
              <a:rPr lang="en-US" sz="1600" dirty="0" err="1" smtClean="0"/>
              <a:t>mili</a:t>
            </a:r>
            <a:r>
              <a:rPr lang="en-US" sz="1600" dirty="0" smtClean="0"/>
              <a:t> second) </a:t>
            </a:r>
            <a:r>
              <a:rPr lang="en-US" sz="1600" dirty="0" err="1" smtClean="0"/>
              <a:t>akan</a:t>
            </a:r>
            <a:r>
              <a:rPr lang="en-US" sz="1600" dirty="0" smtClean="0"/>
              <a:t> </a:t>
            </a:r>
            <a:r>
              <a:rPr lang="en-US" sz="1600" dirty="0" err="1" smtClean="0"/>
              <a:t>memeriksa</a:t>
            </a:r>
            <a:r>
              <a:rPr lang="en-US" sz="1600" dirty="0" smtClean="0"/>
              <a:t> </a:t>
            </a:r>
            <a:r>
              <a:rPr lang="en-US" sz="1600" dirty="0" err="1" smtClean="0"/>
              <a:t>pesan</a:t>
            </a:r>
            <a:r>
              <a:rPr lang="en-US" sz="1600" dirty="0" smtClean="0"/>
              <a:t> </a:t>
            </a:r>
            <a:r>
              <a:rPr lang="en-US" sz="1600" dirty="0" err="1" smtClean="0"/>
              <a:t>baru</a:t>
            </a:r>
            <a:r>
              <a:rPr lang="en-US" sz="1600" dirty="0" smtClean="0"/>
              <a:t>, </a:t>
            </a:r>
            <a:r>
              <a:rPr lang="en-US" sz="1600" dirty="0" err="1" smtClean="0"/>
              <a:t>jika</a:t>
            </a:r>
            <a:r>
              <a:rPr lang="en-US" sz="1600" dirty="0" smtClean="0"/>
              <a:t> </a:t>
            </a:r>
            <a:r>
              <a:rPr lang="en-US" sz="1600" dirty="0" err="1" smtClean="0"/>
              <a:t>ada</a:t>
            </a:r>
            <a:r>
              <a:rPr lang="en-US" sz="1600" dirty="0" smtClean="0"/>
              <a:t> </a:t>
            </a:r>
            <a:r>
              <a:rPr lang="en-US" sz="1600" dirty="0" err="1" smtClean="0"/>
              <a:t>pesan</a:t>
            </a:r>
            <a:r>
              <a:rPr lang="en-US" sz="1600" dirty="0" smtClean="0"/>
              <a:t> </a:t>
            </a:r>
            <a:r>
              <a:rPr lang="en-US" sz="1600" dirty="0" err="1" smtClean="0"/>
              <a:t>baru</a:t>
            </a:r>
            <a:r>
              <a:rPr lang="en-US" sz="1600" dirty="0" smtClean="0"/>
              <a:t> </a:t>
            </a:r>
            <a:r>
              <a:rPr lang="en-US" sz="1600" dirty="0" err="1" smtClean="0"/>
              <a:t>maka</a:t>
            </a:r>
            <a:r>
              <a:rPr lang="en-US" sz="1600" dirty="0" smtClean="0"/>
              <a:t> function handle new message yang </a:t>
            </a:r>
            <a:r>
              <a:rPr lang="en-US" sz="1600" dirty="0" err="1" smtClean="0"/>
              <a:t>telah</a:t>
            </a:r>
            <a:r>
              <a:rPr lang="en-US" sz="1600" dirty="0" smtClean="0"/>
              <a:t> </a:t>
            </a:r>
            <a:r>
              <a:rPr lang="en-US" sz="1600" dirty="0" err="1" smtClean="0"/>
              <a:t>dibuat</a:t>
            </a:r>
            <a:r>
              <a:rPr lang="en-US" sz="1600" dirty="0" smtClean="0"/>
              <a:t> </a:t>
            </a:r>
            <a:r>
              <a:rPr lang="en-US" sz="1600" dirty="0" err="1" smtClean="0"/>
              <a:t>tadi</a:t>
            </a:r>
            <a:r>
              <a:rPr lang="en-US" sz="1600" dirty="0" smtClean="0"/>
              <a:t> </a:t>
            </a:r>
            <a:r>
              <a:rPr lang="en-US" sz="1600" dirty="0" err="1" smtClean="0"/>
              <a:t>akan</a:t>
            </a:r>
            <a:r>
              <a:rPr lang="en-US" sz="1600" dirty="0" smtClean="0"/>
              <a:t> </a:t>
            </a:r>
            <a:r>
              <a:rPr lang="en-US" sz="1600" dirty="0" err="1" smtClean="0"/>
              <a:t>dipanggil</a:t>
            </a:r>
            <a:r>
              <a:rPr lang="en-US" sz="1600" dirty="0" smtClean="0"/>
              <a:t> </a:t>
            </a:r>
            <a:r>
              <a:rPr lang="en-US" sz="1600" dirty="0" err="1" smtClean="0"/>
              <a:t>dan</a:t>
            </a:r>
            <a:r>
              <a:rPr lang="en-US" sz="1600" dirty="0" smtClean="0"/>
              <a:t> </a:t>
            </a:r>
            <a:r>
              <a:rPr lang="en-US" sz="1600" dirty="0" err="1" smtClean="0"/>
              <a:t>menjalan</a:t>
            </a:r>
            <a:r>
              <a:rPr lang="en-US" sz="1600" dirty="0" smtClean="0"/>
              <a:t> </a:t>
            </a:r>
            <a:r>
              <a:rPr lang="en-US" sz="1600" dirty="0" err="1" smtClean="0"/>
              <a:t>tugasnya</a:t>
            </a:r>
            <a:r>
              <a:rPr lang="en-US" sz="1600" dirty="0" smtClean="0"/>
              <a:t>. </a:t>
            </a:r>
            <a:endParaRPr lang="en-US" sz="1600" dirty="0" smtClean="0"/>
          </a:p>
        </p:txBody>
      </p:sp>
      <p:pic>
        <p:nvPicPr>
          <p:cNvPr id="5122" name="Picture 2"/>
          <p:cNvPicPr>
            <a:picLocks noChangeAspect="1" noChangeArrowheads="1"/>
          </p:cNvPicPr>
          <p:nvPr/>
        </p:nvPicPr>
        <p:blipFill>
          <a:blip r:embed="rId2"/>
          <a:srcRect/>
          <a:stretch>
            <a:fillRect/>
          </a:stretch>
        </p:blipFill>
        <p:spPr bwMode="auto">
          <a:xfrm>
            <a:off x="3581400" y="1981200"/>
            <a:ext cx="5210175" cy="2085975"/>
          </a:xfrm>
          <a:prstGeom prst="rect">
            <a:avLst/>
          </a:prstGeom>
          <a:noFill/>
          <a:ln w="9525">
            <a:noFill/>
            <a:miter lim="800000"/>
            <a:headEnd/>
            <a:tailEnd/>
          </a:ln>
          <a:effectLst/>
        </p:spPr>
      </p:pic>
      <p:cxnSp>
        <p:nvCxnSpPr>
          <p:cNvPr id="10" name="Straight Arrow Connector 9"/>
          <p:cNvCxnSpPr/>
          <p:nvPr/>
        </p:nvCxnSpPr>
        <p:spPr>
          <a:xfrm>
            <a:off x="2819400" y="3048000"/>
            <a:ext cx="146304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667000" y="2284412"/>
            <a:ext cx="13716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pic>
        <p:nvPicPr>
          <p:cNvPr id="11" name="Picture 2" descr="https://cdn.iconscout.com/icon/free/png-256/arduino-1-226076.png"/>
          <p:cNvPicPr>
            <a:picLocks noChangeAspect="1" noChangeArrowheads="1"/>
          </p:cNvPicPr>
          <p:nvPr/>
        </p:nvPicPr>
        <p:blipFill>
          <a:blip r:embed="rId3"/>
          <a:srcRect t="15789" b="36842"/>
          <a:stretch>
            <a:fillRect/>
          </a:stretch>
        </p:blipFill>
        <p:spPr bwMode="auto">
          <a:xfrm>
            <a:off x="8229600" y="5999747"/>
            <a:ext cx="685800" cy="324853"/>
          </a:xfrm>
          <a:prstGeom prst="rect">
            <a:avLst/>
          </a:prstGeom>
          <a:noFill/>
        </p:spPr>
      </p:pic>
    </p:spTree>
    <p:extLst>
      <p:ext uri="{BB962C8B-B14F-4D97-AF65-F5344CB8AC3E}">
        <p14:creationId xmlns:p14="http://schemas.microsoft.com/office/powerpoint/2010/main" xmlns="" val="1635134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https://www.makerlab-electronics.com/wp-content/uploads/2017/11/Wemos-D1-Mini-02.jpg"/>
          <p:cNvPicPr>
            <a:picLocks noChangeAspect="1" noChangeArrowheads="1"/>
          </p:cNvPicPr>
          <p:nvPr/>
        </p:nvPicPr>
        <p:blipFill>
          <a:blip r:embed="rId2" cstate="print"/>
          <a:srcRect/>
          <a:stretch>
            <a:fillRect/>
          </a:stretch>
        </p:blipFill>
        <p:spPr bwMode="auto">
          <a:xfrm rot="5400000">
            <a:off x="5974546" y="4388654"/>
            <a:ext cx="1448105" cy="1357598"/>
          </a:xfrm>
          <a:prstGeom prst="rect">
            <a:avLst/>
          </a:prstGeom>
          <a:noFill/>
        </p:spPr>
      </p:pic>
      <p:pic>
        <p:nvPicPr>
          <p:cNvPr id="25" name="Picture 16" descr="SEN-15569 | SparkFun Electronics HC-SR04 Ultrasonic Distance Sensor |  Distrelec Switzerland"/>
          <p:cNvPicPr>
            <a:picLocks noChangeAspect="1" noChangeArrowheads="1"/>
          </p:cNvPicPr>
          <p:nvPr/>
        </p:nvPicPr>
        <p:blipFill>
          <a:blip r:embed="rId3" cstate="print"/>
          <a:srcRect l="22745" t="16842" r="23137" b="17193"/>
          <a:stretch>
            <a:fillRect/>
          </a:stretch>
        </p:blipFill>
        <p:spPr bwMode="auto">
          <a:xfrm>
            <a:off x="7086600" y="3810000"/>
            <a:ext cx="1262277" cy="859812"/>
          </a:xfrm>
          <a:prstGeom prst="rect">
            <a:avLst/>
          </a:prstGeom>
          <a:noFill/>
        </p:spPr>
      </p:pic>
      <p:pic>
        <p:nvPicPr>
          <p:cNvPr id="43" name="Picture 4" descr="Electronic DHT11 relative humidity and temperature sensor - Cablematic"/>
          <p:cNvPicPr>
            <a:picLocks noChangeAspect="1" noChangeArrowheads="1"/>
          </p:cNvPicPr>
          <p:nvPr/>
        </p:nvPicPr>
        <p:blipFill>
          <a:blip r:embed="rId4" cstate="print"/>
          <a:srcRect/>
          <a:stretch>
            <a:fillRect/>
          </a:stretch>
        </p:blipFill>
        <p:spPr bwMode="auto">
          <a:xfrm>
            <a:off x="7848600" y="4495800"/>
            <a:ext cx="1086079" cy="1086079"/>
          </a:xfrm>
          <a:prstGeom prst="rect">
            <a:avLst/>
          </a:prstGeom>
          <a:noFill/>
        </p:spPr>
      </p:pic>
      <p:grpSp>
        <p:nvGrpSpPr>
          <p:cNvPr id="5" name="Group 4"/>
          <p:cNvGrpSpPr/>
          <p:nvPr/>
        </p:nvGrpSpPr>
        <p:grpSpPr>
          <a:xfrm>
            <a:off x="2889073" y="1600200"/>
            <a:ext cx="3130727" cy="2047349"/>
            <a:chOff x="2792642" y="766643"/>
            <a:chExt cx="3130727" cy="2047349"/>
          </a:xfrm>
        </p:grpSpPr>
        <p:grpSp>
          <p:nvGrpSpPr>
            <p:cNvPr id="29" name="Group 28"/>
            <p:cNvGrpSpPr/>
            <p:nvPr/>
          </p:nvGrpSpPr>
          <p:grpSpPr>
            <a:xfrm>
              <a:off x="3200400" y="898267"/>
              <a:ext cx="2722969" cy="1915725"/>
              <a:chOff x="0" y="0"/>
              <a:chExt cx="10170337" cy="7184251"/>
            </a:xfrm>
          </p:grpSpPr>
          <p:pic>
            <p:nvPicPr>
              <p:cNvPr id="30" name="Picture 29" descr="splash-logo.png"/>
              <p:cNvPicPr>
                <a:picLocks noChangeAspect="1"/>
              </p:cNvPicPr>
              <p:nvPr/>
            </p:nvPicPr>
            <p:blipFill>
              <a:blip r:embed="rId5" cstate="print"/>
              <a:stretch>
                <a:fillRect/>
              </a:stretch>
            </p:blipFill>
            <p:spPr>
              <a:xfrm>
                <a:off x="0" y="0"/>
                <a:ext cx="10170337" cy="7184251"/>
              </a:xfrm>
              <a:prstGeom prst="rect">
                <a:avLst/>
              </a:prstGeom>
            </p:spPr>
          </p:pic>
          <p:pic>
            <p:nvPicPr>
              <p:cNvPr id="31" name="Picture 30" descr="icons8-Webhook-512-e1506613465441.png"/>
              <p:cNvPicPr>
                <a:picLocks noChangeAspect="1"/>
              </p:cNvPicPr>
              <p:nvPr/>
            </p:nvPicPr>
            <p:blipFill>
              <a:blip r:embed="rId6" cstate="print"/>
              <a:stretch>
                <a:fillRect/>
              </a:stretch>
            </p:blipFill>
            <p:spPr>
              <a:xfrm>
                <a:off x="7682373" y="2463747"/>
                <a:ext cx="2035049" cy="2115385"/>
              </a:xfrm>
              <a:prstGeom prst="rect">
                <a:avLst/>
              </a:prstGeom>
            </p:spPr>
          </p:pic>
          <p:pic>
            <p:nvPicPr>
              <p:cNvPr id="32" name="Picture 31" descr="data-add-database-icon.png"/>
              <p:cNvPicPr>
                <a:picLocks noChangeAspect="1"/>
              </p:cNvPicPr>
              <p:nvPr/>
            </p:nvPicPr>
            <p:blipFill>
              <a:blip r:embed="rId7" cstate="print"/>
              <a:stretch>
                <a:fillRect/>
              </a:stretch>
            </p:blipFill>
            <p:spPr>
              <a:xfrm>
                <a:off x="6788489" y="2099340"/>
                <a:ext cx="1407657" cy="1453938"/>
              </a:xfrm>
              <a:prstGeom prst="rect">
                <a:avLst/>
              </a:prstGeom>
            </p:spPr>
          </p:pic>
          <p:pic>
            <p:nvPicPr>
              <p:cNvPr id="33" name="Picture 32" descr="api-icon.png"/>
              <p:cNvPicPr>
                <a:picLocks noChangeAspect="1"/>
              </p:cNvPicPr>
              <p:nvPr/>
            </p:nvPicPr>
            <p:blipFill>
              <a:blip r:embed="rId8" cstate="print"/>
              <a:stretch>
                <a:fillRect/>
              </a:stretch>
            </p:blipFill>
            <p:spPr>
              <a:xfrm>
                <a:off x="2813432" y="2124504"/>
                <a:ext cx="3757770" cy="1950744"/>
              </a:xfrm>
              <a:prstGeom prst="rect">
                <a:avLst/>
              </a:prstGeom>
            </p:spPr>
          </p:pic>
        </p:grpSp>
        <p:pic>
          <p:nvPicPr>
            <p:cNvPr id="23" name="Picture 22" descr="Berkas:Telegram logo.svg - Wikipedia bahasa Indonesia, ensiklopedia bebas"/>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4580026" y="852729"/>
              <a:ext cx="504967" cy="521252"/>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3048000" y="1724868"/>
              <a:ext cx="609600" cy="332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a:off x="2792642" y="766643"/>
              <a:ext cx="1333500" cy="1333500"/>
            </a:xfrm>
            <a:prstGeom prst="rect">
              <a:avLst/>
            </a:prstGeom>
          </p:spPr>
        </p:pic>
      </p:grpSp>
      <p:pic>
        <p:nvPicPr>
          <p:cNvPr id="27" name="Picture 26"/>
          <p:cNvPicPr>
            <a:picLocks noChangeAspect="1"/>
          </p:cNvPicPr>
          <p:nvPr/>
        </p:nvPicPr>
        <p:blipFill>
          <a:blip r:embed="rId11">
            <a:extLst>
              <a:ext uri="{28A0092B-C50C-407E-A947-70E740481C1C}">
                <a14:useLocalDpi xmlns:a14="http://schemas.microsoft.com/office/drawing/2010/main" xmlns="" val="0"/>
              </a:ext>
            </a:extLst>
          </a:blip>
          <a:stretch>
            <a:fillRect/>
          </a:stretch>
        </p:blipFill>
        <p:spPr>
          <a:xfrm>
            <a:off x="-76200" y="4343400"/>
            <a:ext cx="2114550" cy="2182743"/>
          </a:xfrm>
          <a:prstGeom prst="rect">
            <a:avLst/>
          </a:prstGeom>
        </p:spPr>
      </p:pic>
      <p:sp>
        <p:nvSpPr>
          <p:cNvPr id="28" name="Rectangle 27"/>
          <p:cNvSpPr/>
          <p:nvPr/>
        </p:nvSpPr>
        <p:spPr>
          <a:xfrm>
            <a:off x="1600200" y="4248090"/>
            <a:ext cx="766557" cy="400110"/>
          </a:xfrm>
          <a:prstGeom prst="rect">
            <a:avLst/>
          </a:prstGeom>
          <a:noFill/>
        </p:spPr>
        <p:txBody>
          <a:bodyPr wrap="none" lIns="91440" tIns="45720" rIns="91440" bIns="45720">
            <a:spAutoFit/>
          </a:bodyPr>
          <a:lstStyle/>
          <a:p>
            <a:r>
              <a:rPr lang="en-US" sz="2000" b="1" dirty="0" smtClean="0">
                <a:ln>
                  <a:solidFill>
                    <a:srgbClr val="0070C0"/>
                  </a:solidFill>
                </a:ln>
                <a:solidFill>
                  <a:srgbClr val="0070C0"/>
                </a:solidFill>
                <a:latin typeface="Times New Roman" pitchFamily="18" charset="0"/>
                <a:cs typeface="Times New Roman" pitchFamily="18" charset="0"/>
              </a:rPr>
              <a:t>/start</a:t>
            </a:r>
            <a:endParaRPr lang="en-US" sz="2000" b="1" dirty="0">
              <a:ln>
                <a:solidFill>
                  <a:srgbClr val="0070C0"/>
                </a:solidFill>
              </a:ln>
              <a:solidFill>
                <a:srgbClr val="0070C0"/>
              </a:solidFill>
              <a:latin typeface="Times New Roman" pitchFamily="18" charset="0"/>
              <a:cs typeface="Times New Roman" pitchFamily="18" charset="0"/>
            </a:endParaRPr>
          </a:p>
        </p:txBody>
      </p:sp>
      <p:sp>
        <p:nvSpPr>
          <p:cNvPr id="34" name="Rectangle 33"/>
          <p:cNvSpPr/>
          <p:nvPr/>
        </p:nvSpPr>
        <p:spPr>
          <a:xfrm>
            <a:off x="1371600" y="3276600"/>
            <a:ext cx="724878" cy="400110"/>
          </a:xfrm>
          <a:prstGeom prst="rect">
            <a:avLst/>
          </a:prstGeom>
          <a:noFill/>
        </p:spPr>
        <p:txBody>
          <a:bodyPr wrap="none" lIns="91440" tIns="45720" rIns="91440" bIns="45720">
            <a:spAutoFit/>
          </a:bodyPr>
          <a:lstStyle/>
          <a:p>
            <a:r>
              <a:rPr lang="en-US" sz="2000" b="1" dirty="0" smtClean="0">
                <a:ln>
                  <a:solidFill>
                    <a:srgbClr val="0070C0"/>
                  </a:solidFill>
                </a:ln>
                <a:solidFill>
                  <a:srgbClr val="0070C0"/>
                </a:solidFill>
                <a:latin typeface="Times New Roman" pitchFamily="18" charset="0"/>
                <a:cs typeface="Times New Roman" pitchFamily="18" charset="0"/>
              </a:rPr>
              <a:t>/help</a:t>
            </a:r>
            <a:endParaRPr lang="en-US" sz="2000" b="1" dirty="0">
              <a:ln>
                <a:solidFill>
                  <a:srgbClr val="0070C0"/>
                </a:solidFill>
              </a:ln>
              <a:solidFill>
                <a:srgbClr val="0070C0"/>
              </a:solidFill>
              <a:latin typeface="Times New Roman" pitchFamily="18" charset="0"/>
              <a:cs typeface="Times New Roman" pitchFamily="18" charset="0"/>
            </a:endParaRPr>
          </a:p>
        </p:txBody>
      </p:sp>
      <p:sp>
        <p:nvSpPr>
          <p:cNvPr id="35" name="Rectangle 34"/>
          <p:cNvSpPr/>
          <p:nvPr/>
        </p:nvSpPr>
        <p:spPr>
          <a:xfrm>
            <a:off x="1905000" y="3565874"/>
            <a:ext cx="1265090" cy="400110"/>
          </a:xfrm>
          <a:prstGeom prst="rect">
            <a:avLst/>
          </a:prstGeom>
          <a:noFill/>
        </p:spPr>
        <p:txBody>
          <a:bodyPr wrap="none" lIns="91440" tIns="45720" rIns="91440" bIns="45720">
            <a:spAutoFit/>
          </a:bodyPr>
          <a:lstStyle/>
          <a:p>
            <a:r>
              <a:rPr lang="en-US" sz="2000" b="1" dirty="0" smtClean="0">
                <a:ln>
                  <a:solidFill>
                    <a:srgbClr val="0070C0"/>
                  </a:solidFill>
                </a:ln>
                <a:solidFill>
                  <a:srgbClr val="0070C0"/>
                </a:solidFill>
                <a:latin typeface="Times New Roman" pitchFamily="18" charset="0"/>
                <a:cs typeface="Times New Roman" pitchFamily="18" charset="0"/>
              </a:rPr>
              <a:t>/</a:t>
            </a:r>
            <a:r>
              <a:rPr lang="en-US" sz="2000" b="1" dirty="0" err="1" smtClean="0">
                <a:ln>
                  <a:solidFill>
                    <a:srgbClr val="0070C0"/>
                  </a:solidFill>
                </a:ln>
                <a:solidFill>
                  <a:srgbClr val="0070C0"/>
                </a:solidFill>
                <a:latin typeface="Times New Roman" pitchFamily="18" charset="0"/>
                <a:cs typeface="Times New Roman" pitchFamily="18" charset="0"/>
              </a:rPr>
              <a:t>cekstatus</a:t>
            </a:r>
            <a:endParaRPr lang="en-US" sz="2000" b="1" dirty="0">
              <a:ln>
                <a:solidFill>
                  <a:srgbClr val="0070C0"/>
                </a:solidFill>
              </a:ln>
              <a:solidFill>
                <a:srgbClr val="0070C0"/>
              </a:solidFill>
              <a:latin typeface="Times New Roman" pitchFamily="18" charset="0"/>
              <a:cs typeface="Times New Roman" pitchFamily="18" charset="0"/>
            </a:endParaRPr>
          </a:p>
        </p:txBody>
      </p:sp>
      <p:sp>
        <p:nvSpPr>
          <p:cNvPr id="36" name="Rectangle 35"/>
          <p:cNvSpPr/>
          <p:nvPr/>
        </p:nvSpPr>
        <p:spPr>
          <a:xfrm>
            <a:off x="838200" y="3886200"/>
            <a:ext cx="1877437" cy="400110"/>
          </a:xfrm>
          <a:prstGeom prst="rect">
            <a:avLst/>
          </a:prstGeom>
          <a:noFill/>
        </p:spPr>
        <p:txBody>
          <a:bodyPr wrap="none" lIns="91440" tIns="45720" rIns="91440" bIns="45720">
            <a:spAutoFit/>
          </a:bodyPr>
          <a:lstStyle/>
          <a:p>
            <a:r>
              <a:rPr lang="en-US" sz="2000" b="1" dirty="0" smtClean="0">
                <a:ln>
                  <a:solidFill>
                    <a:srgbClr val="0070C0"/>
                  </a:solidFill>
                </a:ln>
                <a:solidFill>
                  <a:srgbClr val="0070C0"/>
                </a:solidFill>
                <a:latin typeface="Times New Roman" pitchFamily="18" charset="0"/>
                <a:cs typeface="Times New Roman" pitchFamily="18" charset="0"/>
              </a:rPr>
              <a:t>/</a:t>
            </a:r>
            <a:r>
              <a:rPr lang="en-US" sz="2000" b="1" dirty="0" err="1" smtClean="0">
                <a:ln>
                  <a:solidFill>
                    <a:srgbClr val="0070C0"/>
                  </a:solidFill>
                </a:ln>
                <a:solidFill>
                  <a:srgbClr val="0070C0"/>
                </a:solidFill>
                <a:latin typeface="Times New Roman" pitchFamily="18" charset="0"/>
                <a:cs typeface="Times New Roman" pitchFamily="18" charset="0"/>
              </a:rPr>
              <a:t>aktifkansemua</a:t>
            </a:r>
            <a:endParaRPr lang="en-US" sz="2000" b="1" dirty="0">
              <a:ln>
                <a:solidFill>
                  <a:srgbClr val="0070C0"/>
                </a:solidFill>
              </a:ln>
              <a:solidFill>
                <a:srgbClr val="0070C0"/>
              </a:solidFill>
              <a:latin typeface="Times New Roman" pitchFamily="18" charset="0"/>
              <a:cs typeface="Times New Roman" pitchFamily="18" charset="0"/>
            </a:endParaRPr>
          </a:p>
        </p:txBody>
      </p:sp>
      <p:pic>
        <p:nvPicPr>
          <p:cNvPr id="37" name="Picture 36" descr="Berkas:Telegram logo.svg - Wikipedia bahasa Indonesia, ensiklopedia bebas"/>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762000" y="4808527"/>
            <a:ext cx="504967" cy="521252"/>
          </a:xfrm>
          <a:prstGeom prst="rect">
            <a:avLst/>
          </a:prstGeom>
          <a:noFill/>
          <a:extLst>
            <a:ext uri="{909E8E84-426E-40DD-AFC4-6F175D3DCCD1}">
              <a14:hiddenFill xmlns:a14="http://schemas.microsoft.com/office/drawing/2010/main" xmlns="">
                <a:solidFill>
                  <a:srgbClr val="FFFFFF"/>
                </a:solidFill>
              </a14:hiddenFill>
            </a:ext>
          </a:extLst>
        </p:spPr>
      </p:pic>
      <p:sp>
        <p:nvSpPr>
          <p:cNvPr id="21" name="Rectangle 20"/>
          <p:cNvSpPr/>
          <p:nvPr/>
        </p:nvSpPr>
        <p:spPr>
          <a:xfrm>
            <a:off x="381000" y="370582"/>
            <a:ext cx="5808000" cy="1077218"/>
          </a:xfrm>
          <a:prstGeom prst="rect">
            <a:avLst/>
          </a:prstGeom>
          <a:noFill/>
        </p:spPr>
        <p:txBody>
          <a:bodyPr wrap="none" lIns="91440" tIns="45720" rIns="91440" bIns="45720">
            <a:spAutoFit/>
          </a:bodyPr>
          <a:lstStyle/>
          <a:p>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Menghubungkan</a:t>
            </a: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board </a:t>
            </a:r>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wemos</a:t>
            </a:r>
            <a:endParaRPr lang="en-US" sz="320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dengan</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 chat app</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sp>
        <p:nvSpPr>
          <p:cNvPr id="22" name="Rectangle 21"/>
          <p:cNvSpPr/>
          <p:nvPr/>
        </p:nvSpPr>
        <p:spPr>
          <a:xfrm>
            <a:off x="6596668" y="2826603"/>
            <a:ext cx="2471132" cy="830997"/>
          </a:xfrm>
          <a:prstGeom prst="rect">
            <a:avLst/>
          </a:prstGeom>
          <a:noFill/>
        </p:spPr>
        <p:txBody>
          <a:bodyPr wrap="square" lIns="91440" tIns="45720" rIns="91440" bIns="45720">
            <a:spAutoFit/>
          </a:bodyPr>
          <a:lstStyle/>
          <a:p>
            <a:r>
              <a:rPr lang="en-US" sz="2400" dirty="0" err="1" smtClean="0"/>
              <a:t>Memakai</a:t>
            </a:r>
            <a:r>
              <a:rPr lang="en-US" sz="2400" dirty="0" smtClean="0"/>
              <a:t> Sensor, </a:t>
            </a:r>
          </a:p>
          <a:p>
            <a:r>
              <a:rPr lang="en-US" sz="2400" dirty="0" smtClean="0"/>
              <a:t>Led </a:t>
            </a:r>
            <a:r>
              <a:rPr lang="en-US" sz="2400" dirty="0" err="1" smtClean="0"/>
              <a:t>dan</a:t>
            </a:r>
            <a:r>
              <a:rPr lang="en-US" sz="2400" dirty="0" smtClean="0"/>
              <a:t> Buzzer</a:t>
            </a:r>
            <a:endParaRPr lang="en-US" sz="2400" dirty="0" smtClean="0"/>
          </a:p>
        </p:txBody>
      </p:sp>
      <p:pic>
        <p:nvPicPr>
          <p:cNvPr id="26" name="Picture 22" descr="Blue led icon on white background led sign light Vector Image"/>
          <p:cNvPicPr>
            <a:picLocks noChangeAspect="1" noChangeArrowheads="1"/>
          </p:cNvPicPr>
          <p:nvPr/>
        </p:nvPicPr>
        <p:blipFill>
          <a:blip r:embed="rId12" cstate="print"/>
          <a:srcRect l="35967" t="8735" r="40833" b="15710"/>
          <a:stretch>
            <a:fillRect/>
          </a:stretch>
        </p:blipFill>
        <p:spPr bwMode="auto">
          <a:xfrm>
            <a:off x="7676524" y="4727603"/>
            <a:ext cx="271520" cy="955000"/>
          </a:xfrm>
          <a:prstGeom prst="rect">
            <a:avLst/>
          </a:prstGeom>
          <a:noFill/>
        </p:spPr>
      </p:pic>
      <p:pic>
        <p:nvPicPr>
          <p:cNvPr id="41" name="Picture 24" descr="Red led icon on white background led sign light Vector Image"/>
          <p:cNvPicPr>
            <a:picLocks noChangeAspect="1" noChangeArrowheads="1"/>
          </p:cNvPicPr>
          <p:nvPr/>
        </p:nvPicPr>
        <p:blipFill>
          <a:blip r:embed="rId13" cstate="print"/>
          <a:srcRect l="35327" t="8735" r="35544" b="17932"/>
          <a:stretch>
            <a:fillRect/>
          </a:stretch>
        </p:blipFill>
        <p:spPr bwMode="auto">
          <a:xfrm>
            <a:off x="7351223" y="4724400"/>
            <a:ext cx="268777" cy="950319"/>
          </a:xfrm>
          <a:prstGeom prst="rect">
            <a:avLst/>
          </a:prstGeom>
          <a:noFill/>
        </p:spPr>
      </p:pic>
      <p:pic>
        <p:nvPicPr>
          <p:cNvPr id="42" name="Picture 41" descr="5387095.png"/>
          <p:cNvPicPr>
            <a:picLocks noChangeAspect="1"/>
          </p:cNvPicPr>
          <p:nvPr/>
        </p:nvPicPr>
        <p:blipFill>
          <a:blip r:embed="rId14" cstate="print"/>
          <a:stretch>
            <a:fillRect/>
          </a:stretch>
        </p:blipFill>
        <p:spPr>
          <a:xfrm>
            <a:off x="6934200" y="5486400"/>
            <a:ext cx="723871" cy="723871"/>
          </a:xfrm>
          <a:prstGeom prst="rect">
            <a:avLst/>
          </a:prstGeom>
        </p:spPr>
      </p:pic>
      <p:sp>
        <p:nvSpPr>
          <p:cNvPr id="44" name="Rectangle 43"/>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pic>
        <p:nvPicPr>
          <p:cNvPr id="45" name="Picture 2" descr="https://cdn.iconscout.com/icon/free/png-256/arduino-1-226076.png"/>
          <p:cNvPicPr>
            <a:picLocks noChangeAspect="1" noChangeArrowheads="1"/>
          </p:cNvPicPr>
          <p:nvPr/>
        </p:nvPicPr>
        <p:blipFill>
          <a:blip r:embed="rId15"/>
          <a:srcRect t="15789" b="36842"/>
          <a:stretch>
            <a:fillRect/>
          </a:stretch>
        </p:blipFill>
        <p:spPr bwMode="auto">
          <a:xfrm>
            <a:off x="8229600" y="5999747"/>
            <a:ext cx="685800" cy="324853"/>
          </a:xfrm>
          <a:prstGeom prst="rect">
            <a:avLst/>
          </a:prstGeom>
          <a:noFill/>
        </p:spPr>
      </p:pic>
    </p:spTree>
    <p:extLst>
      <p:ext uri="{BB962C8B-B14F-4D97-AF65-F5344CB8AC3E}">
        <p14:creationId xmlns:p14="http://schemas.microsoft.com/office/powerpoint/2010/main" xmlns="" val="1892404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626861" cy="584775"/>
          </a:xfrm>
          <a:prstGeom prst="rect">
            <a:avLst/>
          </a:prstGeom>
          <a:noFill/>
        </p:spPr>
        <p:txBody>
          <a:bodyPr wrap="none" lIns="91440" tIns="45720" rIns="91440" bIns="45720">
            <a:spAutoFit/>
          </a:bodyPr>
          <a:lstStyle/>
          <a:p>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Full file project </a:t>
            </a:r>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dan</a:t>
            </a: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presentasi</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sp>
        <p:nvSpPr>
          <p:cNvPr id="4" name="Rectangle 3"/>
          <p:cNvSpPr/>
          <p:nvPr/>
        </p:nvSpPr>
        <p:spPr>
          <a:xfrm>
            <a:off x="381000" y="2057400"/>
            <a:ext cx="1709132" cy="461665"/>
          </a:xfrm>
          <a:prstGeom prst="rect">
            <a:avLst/>
          </a:prstGeom>
          <a:noFill/>
        </p:spPr>
        <p:txBody>
          <a:bodyPr wrap="square" lIns="91440" tIns="45720" rIns="91440" bIns="45720">
            <a:spAutoFit/>
          </a:bodyPr>
          <a:lstStyle/>
          <a:p>
            <a:r>
              <a:rPr lang="en-US" sz="2400" dirty="0" smtClean="0"/>
              <a:t>[Download]</a:t>
            </a:r>
            <a:endParaRPr lang="en-US" sz="2400" dirty="0" smtClean="0"/>
          </a:p>
        </p:txBody>
      </p:sp>
      <p:sp>
        <p:nvSpPr>
          <p:cNvPr id="7" name="Rectangle 6"/>
          <p:cNvSpPr/>
          <p:nvPr/>
        </p:nvSpPr>
        <p:spPr>
          <a:xfrm>
            <a:off x="381000" y="2438400"/>
            <a:ext cx="2438400" cy="830997"/>
          </a:xfrm>
          <a:prstGeom prst="rect">
            <a:avLst/>
          </a:prstGeom>
          <a:noFill/>
        </p:spPr>
        <p:txBody>
          <a:bodyPr wrap="square" lIns="91440" tIns="45720" rIns="91440" bIns="45720">
            <a:spAutoFit/>
          </a:bodyPr>
          <a:lstStyle/>
          <a:p>
            <a:r>
              <a:rPr lang="en-US" sz="1600" dirty="0" smtClean="0">
                <a:ln>
                  <a:solidFill>
                    <a:srgbClr val="0070C0"/>
                  </a:solidFill>
                </a:ln>
                <a:solidFill>
                  <a:srgbClr val="0070C0"/>
                </a:solidFill>
              </a:rPr>
              <a:t>https</a:t>
            </a:r>
            <a:r>
              <a:rPr lang="en-US" sz="1600" dirty="0" smtClean="0">
                <a:ln>
                  <a:solidFill>
                    <a:srgbClr val="0070C0"/>
                  </a:solidFill>
                </a:ln>
                <a:solidFill>
                  <a:srgbClr val="0070C0"/>
                </a:solidFill>
              </a:rPr>
              <a:t>://github.com/bangjii/IOT-Sharing-Telegram-Chatbot</a:t>
            </a:r>
            <a:endParaRPr lang="en-US" sz="1600" dirty="0" smtClean="0">
              <a:ln>
                <a:solidFill>
                  <a:srgbClr val="0070C0"/>
                </a:solidFill>
              </a:ln>
              <a:solidFill>
                <a:srgbClr val="0070C0"/>
              </a:solidFill>
            </a:endParaRPr>
          </a:p>
        </p:txBody>
      </p:sp>
      <p:pic>
        <p:nvPicPr>
          <p:cNvPr id="3074" name="Picture 2"/>
          <p:cNvPicPr>
            <a:picLocks noChangeAspect="1" noChangeArrowheads="1"/>
          </p:cNvPicPr>
          <p:nvPr/>
        </p:nvPicPr>
        <p:blipFill>
          <a:blip r:embed="rId2"/>
          <a:srcRect/>
          <a:stretch>
            <a:fillRect/>
          </a:stretch>
        </p:blipFill>
        <p:spPr bwMode="auto">
          <a:xfrm>
            <a:off x="3352800" y="1508629"/>
            <a:ext cx="5295900" cy="4939796"/>
          </a:xfrm>
          <a:prstGeom prst="rect">
            <a:avLst/>
          </a:prstGeom>
          <a:noFill/>
          <a:ln w="9525">
            <a:noFill/>
            <a:miter lim="800000"/>
            <a:headEnd/>
            <a:tailEnd/>
          </a:ln>
          <a:effectLst/>
        </p:spPr>
      </p:pic>
      <p:pic>
        <p:nvPicPr>
          <p:cNvPr id="8" name="Picture 2" descr="https://cdn.iconscout.com/icon/free/png-256/arduino-1-226076.png"/>
          <p:cNvPicPr>
            <a:picLocks noChangeAspect="1" noChangeArrowheads="1"/>
          </p:cNvPicPr>
          <p:nvPr/>
        </p:nvPicPr>
        <p:blipFill>
          <a:blip r:embed="rId3"/>
          <a:srcRect t="15789" b="36842"/>
          <a:stretch>
            <a:fillRect/>
          </a:stretch>
        </p:blipFill>
        <p:spPr bwMode="auto">
          <a:xfrm>
            <a:off x="8229600" y="5999747"/>
            <a:ext cx="685800" cy="324853"/>
          </a:xfrm>
          <a:prstGeom prst="rect">
            <a:avLst/>
          </a:prstGeom>
          <a:noFill/>
        </p:spPr>
      </p:pic>
    </p:spTree>
    <p:extLst>
      <p:ext uri="{BB962C8B-B14F-4D97-AF65-F5344CB8AC3E}">
        <p14:creationId xmlns:p14="http://schemas.microsoft.com/office/powerpoint/2010/main" xmlns="" val="1635134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lowCloud-IoT-cloud.png"/>
          <p:cNvPicPr/>
          <p:nvPr/>
        </p:nvPicPr>
        <p:blipFill>
          <a:blip r:embed="rId2" cstate="print"/>
          <a:srcRect b="8761"/>
          <a:stretch>
            <a:fillRect/>
          </a:stretch>
        </p:blipFill>
        <p:spPr>
          <a:xfrm>
            <a:off x="5029201" y="3429000"/>
            <a:ext cx="3810000" cy="2977117"/>
          </a:xfrm>
          <a:prstGeom prst="rect">
            <a:avLst/>
          </a:prstGeom>
        </p:spPr>
      </p:pic>
      <p:sp>
        <p:nvSpPr>
          <p:cNvPr id="44" name="Rectangle 43"/>
          <p:cNvSpPr/>
          <p:nvPr/>
        </p:nvSpPr>
        <p:spPr>
          <a:xfrm>
            <a:off x="1219200" y="1219200"/>
            <a:ext cx="6781800" cy="3662541"/>
          </a:xfrm>
          <a:prstGeom prst="rect">
            <a:avLst/>
          </a:prstGeom>
          <a:noFill/>
        </p:spPr>
        <p:txBody>
          <a:bodyPr wrap="square" lIns="91440" tIns="45720" rIns="91440" bIns="45720">
            <a:spAutoFit/>
          </a:bodyPr>
          <a:lstStyle/>
          <a:p>
            <a:pPr algn="just"/>
            <a:r>
              <a:rPr lang="en-US" sz="4400" dirty="0" smtClean="0"/>
              <a:t>“</a:t>
            </a:r>
            <a:r>
              <a:rPr lang="id-ID" sz="2400" b="1" i="1" dirty="0" smtClean="0"/>
              <a:t>Benda </a:t>
            </a:r>
            <a:r>
              <a:rPr lang="id-ID" sz="2400" b="1" i="1" dirty="0"/>
              <a:t>secara fisik di dunia nyata, di rumah Anda, di tempat kerja Anda, di mobil Anda, atau dikenakan di sekitar tubuh Anda. Ini berarti dapat menerima input dari dunia Anda dan mengubahnya menjadi data yang dikirim ke Internet untuk dikumpulkan dan diproses</a:t>
            </a:r>
            <a:r>
              <a:rPr lang="en-US" sz="2400" b="1" i="1" dirty="0" smtClean="0"/>
              <a:t>.</a:t>
            </a:r>
            <a:r>
              <a:rPr lang="en-US" sz="4400" dirty="0" smtClean="0"/>
              <a:t>”</a:t>
            </a:r>
            <a:endParaRPr lang="en-US" sz="2400" dirty="0"/>
          </a:p>
          <a:p>
            <a:pPr algn="just"/>
            <a:endParaRPr lang="en-US" sz="2400" dirty="0"/>
          </a:p>
          <a:p>
            <a:pPr algn="just"/>
            <a:r>
              <a:rPr lang="en-US" sz="2400" dirty="0"/>
              <a:t>(</a:t>
            </a:r>
            <a:r>
              <a:rPr lang="en-US" sz="2000" dirty="0"/>
              <a:t>Adrian McEwen, Hakim </a:t>
            </a:r>
            <a:r>
              <a:rPr lang="en-US" sz="2000" dirty="0" err="1"/>
              <a:t>Cassimally</a:t>
            </a:r>
            <a:r>
              <a:rPr lang="en-US" sz="2000" dirty="0"/>
              <a:t>, 2014: 11</a:t>
            </a:r>
            <a:r>
              <a:rPr lang="en-US" sz="2400" dirty="0"/>
              <a:t>).</a:t>
            </a:r>
          </a:p>
        </p:txBody>
      </p:sp>
      <p:sp>
        <p:nvSpPr>
          <p:cNvPr id="5" name="Rectangle 4"/>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656368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Telegram APIs"/>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781800" y="2438400"/>
            <a:ext cx="1981200" cy="1981200"/>
          </a:xfrm>
          <a:prstGeom prst="rect">
            <a:avLst/>
          </a:prstGeom>
          <a:noFill/>
          <a:extLst>
            <a:ext uri="{909E8E84-426E-40DD-AFC4-6F175D3DCCD1}">
              <a14:hiddenFill xmlns:a14="http://schemas.microsoft.com/office/drawing/2010/main" xmlns="">
                <a:solidFill>
                  <a:srgbClr val="FFFFFF"/>
                </a:solidFill>
              </a14:hiddenFill>
            </a:ext>
          </a:extLst>
        </p:spPr>
      </p:pic>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1061390" y="370582"/>
            <a:ext cx="7854010" cy="1077218"/>
          </a:xfrm>
          <a:prstGeom prst="rect">
            <a:avLst/>
          </a:prstGeom>
          <a:noFill/>
        </p:spPr>
        <p:txBody>
          <a:bodyPr wrap="none" lIns="91440" tIns="45720" rIns="91440" bIns="45720">
            <a:spAutoFit/>
          </a:bodyPr>
          <a:lstStyle/>
          <a:p>
            <a:pPr algn="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IMPLEMENTASI </a:t>
            </a:r>
            <a:r>
              <a:rPr lang="en-US" sz="3200" cap="none" spc="0" dirty="0" smtClean="0">
                <a:ln w="12700">
                  <a:solidFill>
                    <a:srgbClr val="C00000"/>
                  </a:solidFill>
                  <a:prstDash val="solid"/>
                </a:ln>
                <a:solidFill>
                  <a:srgbClr val="C00000"/>
                </a:solidFill>
                <a:latin typeface="Arial" panose="020B0604020202020204" pitchFamily="34" charset="0"/>
                <a:cs typeface="Arial" panose="020B0604020202020204" pitchFamily="34" charset="0"/>
              </a:rPr>
              <a:t>IOT</a:t>
            </a:r>
          </a:p>
          <a:p>
            <a:pPr algn="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MENGGUNAKAN </a:t>
            </a:r>
            <a:r>
              <a:rPr lang="en-US" sz="3200" cap="none" spc="0" dirty="0" smtClean="0">
                <a:ln w="12700">
                  <a:solidFill>
                    <a:srgbClr val="0070C0"/>
                  </a:solidFill>
                  <a:prstDash val="solid"/>
                </a:ln>
                <a:solidFill>
                  <a:srgbClr val="0070C0"/>
                </a:solidFill>
                <a:latin typeface="Arial" panose="020B0604020202020204" pitchFamily="34" charset="0"/>
                <a:cs typeface="Arial" panose="020B0604020202020204" pitchFamily="34" charset="0"/>
              </a:rPr>
              <a:t>TELEGRAM</a:t>
            </a: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3200" cap="none" spc="0" dirty="0" smtClean="0">
                <a:ln w="12700">
                  <a:solidFill>
                    <a:srgbClr val="00B050"/>
                  </a:solidFill>
                  <a:prstDash val="solid"/>
                </a:ln>
                <a:solidFill>
                  <a:srgbClr val="00B050"/>
                </a:solidFill>
                <a:latin typeface="Arial" panose="020B0604020202020204" pitchFamily="34" charset="0"/>
                <a:cs typeface="Arial" panose="020B0604020202020204" pitchFamily="34" charset="0"/>
              </a:rPr>
              <a:t>CHATBOT</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pic>
        <p:nvPicPr>
          <p:cNvPr id="29" name="Picture 4" descr="https://www.makerlab-electronics.com/wp-content/uploads/2017/11/Wemos-D1-Mini-02.jpg"/>
          <p:cNvPicPr>
            <a:picLocks noChangeAspect="1" noChangeArrowheads="1"/>
          </p:cNvPicPr>
          <p:nvPr/>
        </p:nvPicPr>
        <p:blipFill rotWithShape="1">
          <a:blip r:embed="rId3" cstate="print"/>
          <a:srcRect l="9811" t="18985" r="11029" b="20530"/>
          <a:stretch/>
        </p:blipFill>
        <p:spPr bwMode="auto">
          <a:xfrm rot="5400000">
            <a:off x="6506721" y="4754121"/>
            <a:ext cx="1386064" cy="992893"/>
          </a:xfrm>
          <a:prstGeom prst="rect">
            <a:avLst/>
          </a:prstGeom>
          <a:noFill/>
        </p:spPr>
      </p:pic>
      <p:pic>
        <p:nvPicPr>
          <p:cNvPr id="31" name="Picture 4" descr="Berkas:Telegram logo.svg - Wikipedia bahasa Indonesia, ensiklopedia bebas"/>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400801" y="4178713"/>
            <a:ext cx="381000" cy="393287"/>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4" descr="Berkas:Telegram logo.svg - Wikipedia bahasa Indonesia, ensiklopedia bebas"/>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781800" y="4018942"/>
            <a:ext cx="228599" cy="235971"/>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4" descr="Berkas:Telegram logo.svg - Wikipedia bahasa Indonesia, ensiklopedia bebas"/>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865142" y="3721513"/>
            <a:ext cx="221458" cy="228600"/>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4" descr="Berkas:Telegram logo.svg - Wikipedia bahasa Indonesia, ensiklopedia bebas"/>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400800" y="3721514"/>
            <a:ext cx="295277" cy="304800"/>
          </a:xfrm>
          <a:prstGeom prst="rect">
            <a:avLst/>
          </a:prstGeom>
          <a:noFill/>
          <a:extLst>
            <a:ext uri="{909E8E84-426E-40DD-AFC4-6F175D3DCCD1}">
              <a14:hiddenFill xmlns:a14="http://schemas.microsoft.com/office/drawing/2010/main" xmlns="">
                <a:solidFill>
                  <a:srgbClr val="FFFFFF"/>
                </a:solidFill>
              </a14:hiddenFill>
            </a:ext>
          </a:extLst>
        </p:spPr>
      </p:pic>
      <p:sp>
        <p:nvSpPr>
          <p:cNvPr id="35" name="Rectangle 34"/>
          <p:cNvSpPr/>
          <p:nvPr/>
        </p:nvSpPr>
        <p:spPr>
          <a:xfrm>
            <a:off x="424468" y="1824335"/>
            <a:ext cx="6128732" cy="523220"/>
          </a:xfrm>
          <a:prstGeom prst="rect">
            <a:avLst/>
          </a:prstGeom>
          <a:noFill/>
        </p:spPr>
        <p:txBody>
          <a:bodyPr wrap="square" lIns="91440" tIns="45720" rIns="91440" bIns="45720">
            <a:spAutoFit/>
          </a:bodyPr>
          <a:lstStyle/>
          <a:p>
            <a:r>
              <a:rPr lang="en-US" sz="2800" u="sng" dirty="0" err="1" smtClean="0"/>
              <a:t>Kesimpulan</a:t>
            </a:r>
            <a:endParaRPr lang="en-US" sz="2800" u="sng" dirty="0" smtClean="0"/>
          </a:p>
        </p:txBody>
      </p:sp>
      <p:sp>
        <p:nvSpPr>
          <p:cNvPr id="36" name="Rectangle 35"/>
          <p:cNvSpPr/>
          <p:nvPr/>
        </p:nvSpPr>
        <p:spPr>
          <a:xfrm>
            <a:off x="304800" y="2465725"/>
            <a:ext cx="6128732" cy="3816429"/>
          </a:xfrm>
          <a:prstGeom prst="rect">
            <a:avLst/>
          </a:prstGeom>
          <a:noFill/>
        </p:spPr>
        <p:txBody>
          <a:bodyPr wrap="square" lIns="91440" tIns="45720" rIns="91440" bIns="45720">
            <a:spAutoFit/>
          </a:bodyPr>
          <a:lstStyle/>
          <a:p>
            <a:pPr>
              <a:buFont typeface="Arial" pitchFamily="34" charset="0"/>
              <a:buChar char="•"/>
            </a:pPr>
            <a:r>
              <a:rPr lang="en-US" sz="2200" dirty="0" smtClean="0"/>
              <a:t>  Board WEMOS </a:t>
            </a:r>
            <a:r>
              <a:rPr lang="en-US" sz="2200" dirty="0" err="1" smtClean="0"/>
              <a:t>adalah</a:t>
            </a:r>
            <a:r>
              <a:rPr lang="en-US" sz="2200" dirty="0" smtClean="0"/>
              <a:t> board yang </a:t>
            </a:r>
            <a:r>
              <a:rPr lang="en-US" sz="2200" dirty="0" err="1" smtClean="0"/>
              <a:t>sangat</a:t>
            </a:r>
            <a:r>
              <a:rPr lang="en-US" sz="2200" dirty="0" smtClean="0"/>
              <a:t> </a:t>
            </a:r>
            <a:r>
              <a:rPr lang="en-US" sz="2200" dirty="0" err="1" smtClean="0"/>
              <a:t>ekonomis</a:t>
            </a:r>
            <a:r>
              <a:rPr lang="en-US" sz="2200" dirty="0" smtClean="0"/>
              <a:t> </a:t>
            </a:r>
            <a:r>
              <a:rPr lang="en-US" sz="2200" dirty="0" err="1" smtClean="0"/>
              <a:t>dan</a:t>
            </a:r>
            <a:r>
              <a:rPr lang="en-US" sz="2200" dirty="0" smtClean="0"/>
              <a:t> </a:t>
            </a:r>
            <a:r>
              <a:rPr lang="en-US" sz="2200" dirty="0" err="1" smtClean="0"/>
              <a:t>cukup</a:t>
            </a:r>
            <a:r>
              <a:rPr lang="en-US" sz="2200" dirty="0" smtClean="0"/>
              <a:t> </a:t>
            </a:r>
            <a:r>
              <a:rPr lang="en-US" sz="2200" dirty="0" err="1" smtClean="0"/>
              <a:t>powerfull</a:t>
            </a:r>
            <a:r>
              <a:rPr lang="en-US" sz="2200" dirty="0" smtClean="0"/>
              <a:t> </a:t>
            </a:r>
            <a:r>
              <a:rPr lang="en-US" sz="2200" dirty="0" err="1" smtClean="0"/>
              <a:t>dalam</a:t>
            </a:r>
            <a:r>
              <a:rPr lang="en-US" sz="2200" dirty="0" smtClean="0"/>
              <a:t> </a:t>
            </a:r>
            <a:r>
              <a:rPr lang="en-US" sz="2200" dirty="0" err="1" smtClean="0"/>
              <a:t>penerapan</a:t>
            </a:r>
            <a:r>
              <a:rPr lang="en-US" sz="2200" dirty="0" smtClean="0"/>
              <a:t> IOT.</a:t>
            </a:r>
          </a:p>
          <a:p>
            <a:pPr>
              <a:buFont typeface="Arial" pitchFamily="34" charset="0"/>
              <a:buChar char="•"/>
            </a:pPr>
            <a:r>
              <a:rPr lang="en-US" sz="2200" dirty="0" smtClean="0"/>
              <a:t>  </a:t>
            </a:r>
            <a:r>
              <a:rPr lang="en-US" sz="2200" dirty="0" err="1" smtClean="0"/>
              <a:t>Untuk</a:t>
            </a:r>
            <a:r>
              <a:rPr lang="en-US" sz="2200" dirty="0" smtClean="0"/>
              <a:t> </a:t>
            </a:r>
            <a:r>
              <a:rPr lang="en-US" sz="2200" dirty="0" err="1" smtClean="0"/>
              <a:t>menerapkan</a:t>
            </a:r>
            <a:r>
              <a:rPr lang="en-US" sz="2200" dirty="0" smtClean="0"/>
              <a:t> </a:t>
            </a:r>
            <a:r>
              <a:rPr lang="en-US" sz="2200" dirty="0" err="1" smtClean="0"/>
              <a:t>sistem</a:t>
            </a:r>
            <a:r>
              <a:rPr lang="en-US" sz="2200" dirty="0" smtClean="0"/>
              <a:t> IOT </a:t>
            </a:r>
            <a:r>
              <a:rPr lang="en-US" sz="2200" dirty="0" err="1" smtClean="0"/>
              <a:t>selain</a:t>
            </a:r>
            <a:r>
              <a:rPr lang="en-US" sz="2200" dirty="0" smtClean="0"/>
              <a:t> </a:t>
            </a:r>
            <a:r>
              <a:rPr lang="en-US" sz="2200" dirty="0" err="1" smtClean="0"/>
              <a:t>dapat</a:t>
            </a:r>
            <a:r>
              <a:rPr lang="en-US" sz="2200" dirty="0" smtClean="0"/>
              <a:t> </a:t>
            </a:r>
            <a:r>
              <a:rPr lang="en-US" sz="2200" dirty="0" err="1" smtClean="0"/>
              <a:t>menggunakan</a:t>
            </a:r>
            <a:r>
              <a:rPr lang="en-US" sz="2200" dirty="0" smtClean="0"/>
              <a:t> server </a:t>
            </a:r>
            <a:r>
              <a:rPr lang="en-US" sz="2200" dirty="0" err="1" smtClean="0"/>
              <a:t>seperti</a:t>
            </a:r>
            <a:r>
              <a:rPr lang="en-US" sz="2200" dirty="0" smtClean="0"/>
              <a:t> blink, </a:t>
            </a:r>
            <a:r>
              <a:rPr lang="en-US" sz="2200" dirty="0" err="1" smtClean="0"/>
              <a:t>thinkspeak</a:t>
            </a:r>
            <a:r>
              <a:rPr lang="en-US" sz="2200" dirty="0" smtClean="0"/>
              <a:t> </a:t>
            </a:r>
            <a:r>
              <a:rPr lang="en-US" sz="2200" dirty="0" err="1" smtClean="0"/>
              <a:t>dll</a:t>
            </a:r>
            <a:r>
              <a:rPr lang="en-US" sz="2200" dirty="0" smtClean="0"/>
              <a:t> </a:t>
            </a:r>
            <a:r>
              <a:rPr lang="en-US" sz="2200" dirty="0" err="1" smtClean="0"/>
              <a:t>juga</a:t>
            </a:r>
            <a:r>
              <a:rPr lang="en-US" sz="2200" dirty="0" smtClean="0"/>
              <a:t> </a:t>
            </a:r>
            <a:r>
              <a:rPr lang="en-US" sz="2200" dirty="0" err="1" smtClean="0"/>
              <a:t>dapat</a:t>
            </a:r>
            <a:r>
              <a:rPr lang="en-US" sz="2200" dirty="0" smtClean="0"/>
              <a:t> </a:t>
            </a:r>
            <a:r>
              <a:rPr lang="en-US" sz="2200" dirty="0" err="1" smtClean="0"/>
              <a:t>menggunakan</a:t>
            </a:r>
            <a:r>
              <a:rPr lang="en-US" sz="2200" dirty="0" smtClean="0"/>
              <a:t> </a:t>
            </a:r>
            <a:r>
              <a:rPr lang="en-US" sz="2200" dirty="0" err="1" smtClean="0"/>
              <a:t>bot</a:t>
            </a:r>
            <a:r>
              <a:rPr lang="en-US" sz="2200" dirty="0" smtClean="0"/>
              <a:t> API.</a:t>
            </a:r>
          </a:p>
          <a:p>
            <a:pPr>
              <a:buFont typeface="Arial" pitchFamily="34" charset="0"/>
              <a:buChar char="•"/>
            </a:pPr>
            <a:r>
              <a:rPr lang="en-US" sz="2200" dirty="0" smtClean="0"/>
              <a:t>  Telegram </a:t>
            </a:r>
            <a:r>
              <a:rPr lang="en-US" sz="2200" dirty="0" err="1" smtClean="0"/>
              <a:t>bot</a:t>
            </a:r>
            <a:r>
              <a:rPr lang="en-US" sz="2200" dirty="0" smtClean="0"/>
              <a:t> API </a:t>
            </a:r>
            <a:r>
              <a:rPr lang="en-US" sz="2200" dirty="0" err="1" smtClean="0"/>
              <a:t>sangat</a:t>
            </a:r>
            <a:r>
              <a:rPr lang="en-US" sz="2200" dirty="0" smtClean="0"/>
              <a:t> compatible </a:t>
            </a:r>
            <a:r>
              <a:rPr lang="en-US" sz="2200" dirty="0" err="1" smtClean="0"/>
              <a:t>fiturnya</a:t>
            </a:r>
            <a:r>
              <a:rPr lang="en-US" sz="2200" dirty="0" smtClean="0"/>
              <a:t> </a:t>
            </a:r>
            <a:r>
              <a:rPr lang="en-US" sz="2200" dirty="0" err="1" smtClean="0"/>
              <a:t>dengan</a:t>
            </a:r>
            <a:r>
              <a:rPr lang="en-US" sz="2200" dirty="0" smtClean="0"/>
              <a:t> </a:t>
            </a:r>
            <a:r>
              <a:rPr lang="en-US" sz="2200" dirty="0" err="1" smtClean="0"/>
              <a:t>sistem</a:t>
            </a:r>
            <a:r>
              <a:rPr lang="en-US" sz="2200" dirty="0" smtClean="0"/>
              <a:t> IOT.</a:t>
            </a:r>
          </a:p>
          <a:p>
            <a:pPr>
              <a:buFont typeface="Arial" pitchFamily="34" charset="0"/>
              <a:buChar char="•"/>
            </a:pPr>
            <a:r>
              <a:rPr lang="en-US" sz="2200" dirty="0" smtClean="0"/>
              <a:t>  </a:t>
            </a:r>
            <a:r>
              <a:rPr lang="en-US" sz="2200" dirty="0" err="1" smtClean="0"/>
              <a:t>Penggunaan</a:t>
            </a:r>
            <a:r>
              <a:rPr lang="en-US" sz="2200" dirty="0" smtClean="0"/>
              <a:t> library Universal </a:t>
            </a:r>
            <a:r>
              <a:rPr lang="en-US" sz="2200" dirty="0" err="1" smtClean="0"/>
              <a:t>Bot</a:t>
            </a:r>
            <a:r>
              <a:rPr lang="en-US" sz="2200" dirty="0" smtClean="0"/>
              <a:t> Telegram </a:t>
            </a:r>
            <a:r>
              <a:rPr lang="en-US" sz="2200" dirty="0" err="1" smtClean="0"/>
              <a:t>sangan</a:t>
            </a:r>
            <a:r>
              <a:rPr lang="en-US" sz="2200" dirty="0" smtClean="0"/>
              <a:t> </a:t>
            </a:r>
            <a:r>
              <a:rPr lang="en-US" sz="2200" dirty="0" err="1" smtClean="0"/>
              <a:t>memudahkan</a:t>
            </a:r>
            <a:r>
              <a:rPr lang="en-US" sz="2200" dirty="0" smtClean="0"/>
              <a:t> </a:t>
            </a:r>
            <a:r>
              <a:rPr lang="en-US" sz="2200" dirty="0" err="1" smtClean="0"/>
              <a:t>untuk</a:t>
            </a:r>
            <a:r>
              <a:rPr lang="en-US" sz="2200" dirty="0" smtClean="0"/>
              <a:t> </a:t>
            </a:r>
            <a:r>
              <a:rPr lang="en-US" sz="2200" dirty="0" err="1" smtClean="0"/>
              <a:t>menghubungkan</a:t>
            </a:r>
            <a:r>
              <a:rPr lang="en-US" sz="2200" dirty="0" smtClean="0"/>
              <a:t> </a:t>
            </a:r>
            <a:r>
              <a:rPr lang="en-US" sz="2200" dirty="0" err="1" smtClean="0"/>
              <a:t>antara</a:t>
            </a:r>
            <a:r>
              <a:rPr lang="en-US" sz="2200" dirty="0" smtClean="0"/>
              <a:t> board </a:t>
            </a:r>
            <a:r>
              <a:rPr lang="en-US" sz="2200" dirty="0" err="1" smtClean="0"/>
              <a:t>wemos</a:t>
            </a:r>
            <a:r>
              <a:rPr lang="en-US" sz="2200" dirty="0" smtClean="0"/>
              <a:t> </a:t>
            </a:r>
            <a:r>
              <a:rPr lang="en-US" sz="2200" dirty="0" err="1" smtClean="0"/>
              <a:t>dengan</a:t>
            </a:r>
            <a:r>
              <a:rPr lang="en-US" sz="2200" dirty="0" smtClean="0"/>
              <a:t> Telegram </a:t>
            </a:r>
            <a:r>
              <a:rPr lang="en-US" sz="2200" dirty="0" err="1" smtClean="0"/>
              <a:t>bot</a:t>
            </a:r>
            <a:r>
              <a:rPr lang="en-US" sz="2200" dirty="0" smtClean="0"/>
              <a:t> API.</a:t>
            </a:r>
            <a:endParaRPr lang="en-US" sz="2200" dirty="0" smtClean="0"/>
          </a:p>
        </p:txBody>
      </p:sp>
      <p:pic>
        <p:nvPicPr>
          <p:cNvPr id="37" name="Picture 2" descr="https://cdn.iconscout.com/icon/free/png-256/arduino-1-226076.png"/>
          <p:cNvPicPr>
            <a:picLocks noChangeAspect="1" noChangeArrowheads="1"/>
          </p:cNvPicPr>
          <p:nvPr/>
        </p:nvPicPr>
        <p:blipFill>
          <a:blip r:embed="rId8"/>
          <a:srcRect t="15789" b="36842"/>
          <a:stretch>
            <a:fillRect/>
          </a:stretch>
        </p:blipFill>
        <p:spPr bwMode="auto">
          <a:xfrm>
            <a:off x="8229600" y="5999747"/>
            <a:ext cx="685800" cy="324853"/>
          </a:xfrm>
          <a:prstGeom prst="rect">
            <a:avLst/>
          </a:prstGeom>
          <a:noFill/>
        </p:spPr>
      </p:pic>
    </p:spTree>
    <p:extLst>
      <p:ext uri="{BB962C8B-B14F-4D97-AF65-F5344CB8AC3E}">
        <p14:creationId xmlns:p14="http://schemas.microsoft.com/office/powerpoint/2010/main" xmlns="" val="20585526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371600" y="1143000"/>
            <a:ext cx="6324600" cy="5257800"/>
            <a:chOff x="1371600" y="685800"/>
            <a:chExt cx="6324600" cy="5257800"/>
          </a:xfrm>
        </p:grpSpPr>
        <p:sp>
          <p:nvSpPr>
            <p:cNvPr id="15" name="Oval 14"/>
            <p:cNvSpPr/>
            <p:nvPr/>
          </p:nvSpPr>
          <p:spPr>
            <a:xfrm>
              <a:off x="2133600" y="685800"/>
              <a:ext cx="4572000" cy="457200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stockphoto-1144423811-170667a.jpg"/>
            <p:cNvPicPr>
              <a:picLocks noChangeAspect="1"/>
            </p:cNvPicPr>
            <p:nvPr/>
          </p:nvPicPr>
          <p:blipFill>
            <a:blip r:embed="rId2" cstate="print"/>
            <a:stretch>
              <a:fillRect/>
            </a:stretch>
          </p:blipFill>
          <p:spPr>
            <a:xfrm>
              <a:off x="3352800" y="3962400"/>
              <a:ext cx="1981200" cy="1981200"/>
            </a:xfrm>
            <a:prstGeom prst="rect">
              <a:avLst/>
            </a:prstGeom>
          </p:spPr>
        </p:pic>
        <p:pic>
          <p:nvPicPr>
            <p:cNvPr id="6" name="Picture 5" descr="wifi.png"/>
            <p:cNvPicPr>
              <a:picLocks noChangeAspect="1"/>
            </p:cNvPicPr>
            <p:nvPr/>
          </p:nvPicPr>
          <p:blipFill>
            <a:blip r:embed="rId3" cstate="print"/>
            <a:srcRect l="2257" t="11146" r="4409" b="16632"/>
            <a:stretch>
              <a:fillRect/>
            </a:stretch>
          </p:blipFill>
          <p:spPr>
            <a:xfrm>
              <a:off x="4343400" y="3962400"/>
              <a:ext cx="787791" cy="609600"/>
            </a:xfrm>
            <a:prstGeom prst="rect">
              <a:avLst/>
            </a:prstGeom>
          </p:spPr>
        </p:pic>
        <p:grpSp>
          <p:nvGrpSpPr>
            <p:cNvPr id="19" name="Group 18"/>
            <p:cNvGrpSpPr/>
            <p:nvPr/>
          </p:nvGrpSpPr>
          <p:grpSpPr>
            <a:xfrm>
              <a:off x="4953000" y="990600"/>
              <a:ext cx="2743200" cy="1676400"/>
              <a:chOff x="4953000" y="1295400"/>
              <a:chExt cx="2743200" cy="1676400"/>
            </a:xfrm>
          </p:grpSpPr>
          <p:sp>
            <p:nvSpPr>
              <p:cNvPr id="7" name="Rectangle 6"/>
              <p:cNvSpPr/>
              <p:nvPr/>
            </p:nvSpPr>
            <p:spPr>
              <a:xfrm>
                <a:off x="4953000" y="1295400"/>
                <a:ext cx="2743200" cy="1676400"/>
              </a:xfrm>
              <a:prstGeom prst="rect">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ron-gate-doors-and-fences-vector-4244950.jpg"/>
              <p:cNvPicPr>
                <a:picLocks noChangeAspect="1"/>
              </p:cNvPicPr>
              <p:nvPr/>
            </p:nvPicPr>
            <p:blipFill>
              <a:blip r:embed="rId4" cstate="print"/>
              <a:srcRect b="51076"/>
              <a:stretch>
                <a:fillRect/>
              </a:stretch>
            </p:blipFill>
            <p:spPr>
              <a:xfrm>
                <a:off x="5029200" y="1447800"/>
                <a:ext cx="2595870" cy="1371600"/>
              </a:xfrm>
              <a:prstGeom prst="rect">
                <a:avLst/>
              </a:prstGeom>
            </p:spPr>
          </p:pic>
        </p:grpSp>
        <p:cxnSp>
          <p:nvCxnSpPr>
            <p:cNvPr id="12" name="Shape 11"/>
            <p:cNvCxnSpPr>
              <a:stCxn id="5" idx="1"/>
            </p:cNvCxnSpPr>
            <p:nvPr/>
          </p:nvCxnSpPr>
          <p:spPr>
            <a:xfrm rot="10800000">
              <a:off x="2667000" y="3276600"/>
              <a:ext cx="685800" cy="1676400"/>
            </a:xfrm>
            <a:prstGeom prst="bentConnector2">
              <a:avLst/>
            </a:prstGeom>
            <a:ln w="38100">
              <a:solidFill>
                <a:srgbClr val="00B0F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 name="Shape 13"/>
            <p:cNvCxnSpPr>
              <a:stCxn id="5" idx="3"/>
            </p:cNvCxnSpPr>
            <p:nvPr/>
          </p:nvCxnSpPr>
          <p:spPr>
            <a:xfrm flipV="1">
              <a:off x="5334000" y="3200400"/>
              <a:ext cx="990600" cy="1752600"/>
            </a:xfrm>
            <a:prstGeom prst="bentConnector2">
              <a:avLst/>
            </a:prstGeom>
            <a:ln w="38100">
              <a:solidFill>
                <a:srgbClr val="00B0F0"/>
              </a:solidFill>
              <a:prstDash val="sysDash"/>
              <a:tailEnd type="arrow"/>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371600" y="990600"/>
              <a:ext cx="2743200" cy="1676400"/>
              <a:chOff x="1371600" y="1295400"/>
              <a:chExt cx="2743200" cy="1676400"/>
            </a:xfrm>
          </p:grpSpPr>
          <p:sp>
            <p:nvSpPr>
              <p:cNvPr id="8" name="Rectangle 7"/>
              <p:cNvSpPr/>
              <p:nvPr/>
            </p:nvSpPr>
            <p:spPr>
              <a:xfrm>
                <a:off x="1371600" y="1295400"/>
                <a:ext cx="2743200" cy="1676400"/>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ntergroupe_IconsDoubleGarage_OtherStructures.png"/>
              <p:cNvPicPr>
                <a:picLocks noChangeAspect="1"/>
              </p:cNvPicPr>
              <p:nvPr/>
            </p:nvPicPr>
            <p:blipFill>
              <a:blip r:embed="rId5" cstate="print"/>
              <a:srcRect l="15000" t="18141" r="17500" b="18142"/>
              <a:stretch>
                <a:fillRect/>
              </a:stretch>
            </p:blipFill>
            <p:spPr>
              <a:xfrm>
                <a:off x="1600200" y="1371600"/>
                <a:ext cx="2209800" cy="1473200"/>
              </a:xfrm>
              <a:prstGeom prst="rect">
                <a:avLst/>
              </a:prstGeom>
              <a:noFill/>
            </p:spPr>
          </p:pic>
        </p:grpSp>
        <p:pic>
          <p:nvPicPr>
            <p:cNvPr id="18" name="Picture 17" descr="sh_iot-infographic_496519297.jpg"/>
            <p:cNvPicPr>
              <a:picLocks noChangeAspect="1"/>
            </p:cNvPicPr>
            <p:nvPr/>
          </p:nvPicPr>
          <p:blipFill>
            <a:blip r:embed="rId6" cstate="print"/>
            <a:srcRect t="20000" b="24348"/>
            <a:stretch>
              <a:fillRect/>
            </a:stretch>
          </p:blipFill>
          <p:spPr>
            <a:xfrm>
              <a:off x="2743200" y="2514600"/>
              <a:ext cx="3505200" cy="1219200"/>
            </a:xfrm>
            <a:prstGeom prst="rect">
              <a:avLst/>
            </a:prstGeom>
          </p:spPr>
        </p:pic>
      </p:grpSp>
      <p:sp>
        <p:nvSpPr>
          <p:cNvPr id="20" name="Rectangle 19"/>
          <p:cNvSpPr/>
          <p:nvPr/>
        </p:nvSpPr>
        <p:spPr>
          <a:xfrm>
            <a:off x="76200" y="219670"/>
            <a:ext cx="3350148" cy="923330"/>
          </a:xfrm>
          <a:prstGeom prst="rect">
            <a:avLst/>
          </a:prstGeom>
          <a:noFill/>
        </p:spPr>
        <p:txBody>
          <a:bodyPr wrap="none" lIns="91440" tIns="45720" rIns="91440" bIns="45720">
            <a:spAutoFit/>
          </a:bodyPr>
          <a:lstStyle/>
          <a:p>
            <a:pPr algn="ctr"/>
            <a:r>
              <a:rPr lang="en-US" sz="5400" b="1" cap="none" spc="0" dirty="0">
                <a:ln w="12700">
                  <a:solidFill>
                    <a:srgbClr val="FFC000"/>
                  </a:solidFill>
                  <a:prstDash val="solid"/>
                </a:ln>
                <a:solidFill>
                  <a:srgbClr val="FFC000"/>
                </a:solidFill>
                <a:effectLst>
                  <a:outerShdw blurRad="41275" dist="20320" dir="1800000" algn="tl" rotWithShape="0">
                    <a:srgbClr val="000000">
                      <a:alpha val="40000"/>
                    </a:srgbClr>
                  </a:outerShdw>
                </a:effectLst>
              </a:rPr>
              <a:t>Controlling</a:t>
            </a:r>
          </a:p>
        </p:txBody>
      </p:sp>
      <p:sp>
        <p:nvSpPr>
          <p:cNvPr id="17" name="Rectangle 16"/>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418317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7665" y="219670"/>
            <a:ext cx="3427221" cy="923330"/>
          </a:xfrm>
          <a:prstGeom prst="rect">
            <a:avLst/>
          </a:prstGeom>
          <a:noFill/>
        </p:spPr>
        <p:txBody>
          <a:bodyPr wrap="none" lIns="91440" tIns="45720" rIns="91440" bIns="45720">
            <a:spAutoFit/>
          </a:bodyPr>
          <a:lstStyle/>
          <a:p>
            <a:pPr algn="ctr"/>
            <a:r>
              <a:rPr lang="en-US" sz="5400" b="1" cap="none" spc="0" dirty="0">
                <a:ln w="12700">
                  <a:solidFill>
                    <a:srgbClr val="0070C0"/>
                  </a:solidFill>
                  <a:prstDash val="solid"/>
                </a:ln>
                <a:solidFill>
                  <a:srgbClr val="00B0F0"/>
                </a:solidFill>
                <a:effectLst>
                  <a:outerShdw blurRad="41275" dist="20320" dir="1800000" algn="tl" rotWithShape="0">
                    <a:srgbClr val="000000">
                      <a:alpha val="40000"/>
                    </a:srgbClr>
                  </a:outerShdw>
                </a:effectLst>
              </a:rPr>
              <a:t>Monitoring</a:t>
            </a:r>
          </a:p>
        </p:txBody>
      </p:sp>
      <p:grpSp>
        <p:nvGrpSpPr>
          <p:cNvPr id="40" name="Group 39"/>
          <p:cNvGrpSpPr/>
          <p:nvPr/>
        </p:nvGrpSpPr>
        <p:grpSpPr>
          <a:xfrm>
            <a:off x="1219200" y="787806"/>
            <a:ext cx="6400800" cy="5841594"/>
            <a:chOff x="1219200" y="787806"/>
            <a:chExt cx="6400800" cy="5841594"/>
          </a:xfrm>
        </p:grpSpPr>
        <p:sp>
          <p:nvSpPr>
            <p:cNvPr id="15" name="Oval 14"/>
            <p:cNvSpPr/>
            <p:nvPr/>
          </p:nvSpPr>
          <p:spPr>
            <a:xfrm>
              <a:off x="2133600" y="1473606"/>
              <a:ext cx="4572000" cy="457200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ifi.png"/>
            <p:cNvPicPr>
              <a:picLocks noChangeAspect="1"/>
            </p:cNvPicPr>
            <p:nvPr/>
          </p:nvPicPr>
          <p:blipFill>
            <a:blip r:embed="rId2" cstate="print"/>
            <a:srcRect l="2257" t="11146" r="4409" b="16632"/>
            <a:stretch>
              <a:fillRect/>
            </a:stretch>
          </p:blipFill>
          <p:spPr>
            <a:xfrm>
              <a:off x="4343400" y="4750206"/>
              <a:ext cx="787791" cy="609600"/>
            </a:xfrm>
            <a:prstGeom prst="rect">
              <a:avLst/>
            </a:prstGeom>
          </p:spPr>
        </p:pic>
        <p:pic>
          <p:nvPicPr>
            <p:cNvPr id="18" name="Picture 17" descr="sh_iot-infographic_496519297.jpg"/>
            <p:cNvPicPr>
              <a:picLocks noChangeAspect="1"/>
            </p:cNvPicPr>
            <p:nvPr/>
          </p:nvPicPr>
          <p:blipFill>
            <a:blip r:embed="rId3" cstate="print"/>
            <a:srcRect t="20000" b="24348"/>
            <a:stretch>
              <a:fillRect/>
            </a:stretch>
          </p:blipFill>
          <p:spPr>
            <a:xfrm>
              <a:off x="2743200" y="3124200"/>
              <a:ext cx="3505200" cy="1219200"/>
            </a:xfrm>
            <a:prstGeom prst="rect">
              <a:avLst/>
            </a:prstGeom>
          </p:spPr>
        </p:pic>
        <p:pic>
          <p:nvPicPr>
            <p:cNvPr id="25" name="Picture 24" descr="mobile-device-gadget-phone-hand-holding-chart-512.png"/>
            <p:cNvPicPr>
              <a:picLocks noChangeAspect="1"/>
            </p:cNvPicPr>
            <p:nvPr/>
          </p:nvPicPr>
          <p:blipFill>
            <a:blip r:embed="rId4" cstate="print"/>
            <a:stretch>
              <a:fillRect/>
            </a:stretch>
          </p:blipFill>
          <p:spPr>
            <a:xfrm>
              <a:off x="3657600" y="5207406"/>
              <a:ext cx="1421994" cy="1421994"/>
            </a:xfrm>
            <a:prstGeom prst="rect">
              <a:avLst/>
            </a:prstGeom>
          </p:spPr>
        </p:pic>
        <p:grpSp>
          <p:nvGrpSpPr>
            <p:cNvPr id="39" name="Group 38"/>
            <p:cNvGrpSpPr/>
            <p:nvPr/>
          </p:nvGrpSpPr>
          <p:grpSpPr>
            <a:xfrm>
              <a:off x="5334000" y="1321206"/>
              <a:ext cx="1524000" cy="1524000"/>
              <a:chOff x="4419600" y="609600"/>
              <a:chExt cx="1524000" cy="1524000"/>
            </a:xfrm>
          </p:grpSpPr>
          <p:sp>
            <p:nvSpPr>
              <p:cNvPr id="26" name="Oval 25"/>
              <p:cNvSpPr/>
              <p:nvPr/>
            </p:nvSpPr>
            <p:spPr>
              <a:xfrm>
                <a:off x="4419600" y="609600"/>
                <a:ext cx="1524000" cy="1524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farm-512.png"/>
              <p:cNvPicPr>
                <a:picLocks noChangeAspect="1"/>
              </p:cNvPicPr>
              <p:nvPr/>
            </p:nvPicPr>
            <p:blipFill>
              <a:blip r:embed="rId5" cstate="print"/>
              <a:stretch>
                <a:fillRect/>
              </a:stretch>
            </p:blipFill>
            <p:spPr>
              <a:xfrm>
                <a:off x="4495800" y="685800"/>
                <a:ext cx="1147800" cy="1147800"/>
              </a:xfrm>
              <a:prstGeom prst="rect">
                <a:avLst/>
              </a:prstGeom>
            </p:spPr>
          </p:pic>
          <p:pic>
            <p:nvPicPr>
              <p:cNvPr id="28" name="Picture 27" descr="Vigor_Egg-Eggs-Food-Poultry-Breakfast-Eggshell-512.png"/>
              <p:cNvPicPr>
                <a:picLocks noChangeAspect="1"/>
              </p:cNvPicPr>
              <p:nvPr/>
            </p:nvPicPr>
            <p:blipFill>
              <a:blip r:embed="rId6" cstate="print"/>
              <a:stretch>
                <a:fillRect/>
              </a:stretch>
            </p:blipFill>
            <p:spPr>
              <a:xfrm>
                <a:off x="5181600" y="1371600"/>
                <a:ext cx="609600" cy="609600"/>
              </a:xfrm>
              <a:prstGeom prst="rect">
                <a:avLst/>
              </a:prstGeom>
            </p:spPr>
          </p:pic>
        </p:grpSp>
        <p:grpSp>
          <p:nvGrpSpPr>
            <p:cNvPr id="33" name="Group 32"/>
            <p:cNvGrpSpPr/>
            <p:nvPr/>
          </p:nvGrpSpPr>
          <p:grpSpPr>
            <a:xfrm>
              <a:off x="6096000" y="2997606"/>
              <a:ext cx="1524000" cy="1524000"/>
              <a:chOff x="7010400" y="152400"/>
              <a:chExt cx="1524000" cy="1524000"/>
            </a:xfrm>
          </p:grpSpPr>
          <p:sp>
            <p:nvSpPr>
              <p:cNvPr id="31" name="Oval 30"/>
              <p:cNvSpPr/>
              <p:nvPr/>
            </p:nvSpPr>
            <p:spPr>
              <a:xfrm>
                <a:off x="7010400" y="152400"/>
                <a:ext cx="1524000" cy="1524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icon1546913717.png"/>
              <p:cNvPicPr>
                <a:picLocks noChangeAspect="1"/>
              </p:cNvPicPr>
              <p:nvPr/>
            </p:nvPicPr>
            <p:blipFill>
              <a:blip r:embed="rId7" cstate="print"/>
              <a:stretch>
                <a:fillRect/>
              </a:stretch>
            </p:blipFill>
            <p:spPr>
              <a:xfrm>
                <a:off x="7239000" y="381000"/>
                <a:ext cx="1091033" cy="1091033"/>
              </a:xfrm>
              <a:prstGeom prst="rect">
                <a:avLst/>
              </a:prstGeom>
            </p:spPr>
          </p:pic>
        </p:grpSp>
        <p:grpSp>
          <p:nvGrpSpPr>
            <p:cNvPr id="35" name="Group 34"/>
            <p:cNvGrpSpPr/>
            <p:nvPr/>
          </p:nvGrpSpPr>
          <p:grpSpPr>
            <a:xfrm>
              <a:off x="1219200" y="2921406"/>
              <a:ext cx="1524000" cy="1524000"/>
              <a:chOff x="6934200" y="457200"/>
              <a:chExt cx="1524000" cy="1524000"/>
            </a:xfrm>
          </p:grpSpPr>
          <p:sp>
            <p:nvSpPr>
              <p:cNvPr id="34" name="Oval 33"/>
              <p:cNvSpPr/>
              <p:nvPr/>
            </p:nvSpPr>
            <p:spPr>
              <a:xfrm>
                <a:off x="6934200" y="457200"/>
                <a:ext cx="1524000" cy="152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index.png"/>
              <p:cNvPicPr>
                <a:picLocks noChangeAspect="1"/>
              </p:cNvPicPr>
              <p:nvPr/>
            </p:nvPicPr>
            <p:blipFill>
              <a:blip r:embed="rId8" cstate="print"/>
              <a:stretch>
                <a:fillRect/>
              </a:stretch>
            </p:blipFill>
            <p:spPr>
              <a:xfrm>
                <a:off x="7239000" y="762000"/>
                <a:ext cx="974550" cy="974550"/>
              </a:xfrm>
              <a:prstGeom prst="rect">
                <a:avLst/>
              </a:prstGeom>
            </p:spPr>
          </p:pic>
        </p:grpSp>
        <p:grpSp>
          <p:nvGrpSpPr>
            <p:cNvPr id="38" name="Group 37"/>
            <p:cNvGrpSpPr/>
            <p:nvPr/>
          </p:nvGrpSpPr>
          <p:grpSpPr>
            <a:xfrm>
              <a:off x="1905000" y="1321206"/>
              <a:ext cx="1524000" cy="1524000"/>
              <a:chOff x="381000" y="3200400"/>
              <a:chExt cx="1524000" cy="1524000"/>
            </a:xfrm>
          </p:grpSpPr>
          <p:sp>
            <p:nvSpPr>
              <p:cNvPr id="36" name="Oval 35"/>
              <p:cNvSpPr/>
              <p:nvPr/>
            </p:nvSpPr>
            <p:spPr>
              <a:xfrm>
                <a:off x="381000" y="3200400"/>
                <a:ext cx="1524000" cy="1524000"/>
              </a:xfrm>
              <a:prstGeom prst="ellipse">
                <a:avLst/>
              </a:prstGeom>
              <a:solidFill>
                <a:schemeClr val="bg1"/>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chemical-physics-lab-icon-vector-24042883.jpg"/>
              <p:cNvPicPr>
                <a:picLocks noChangeAspect="1"/>
              </p:cNvPicPr>
              <p:nvPr/>
            </p:nvPicPr>
            <p:blipFill>
              <a:blip r:embed="rId9" cstate="print"/>
              <a:srcRect l="20314" t="24184" r="15841" b="30136"/>
              <a:stretch>
                <a:fillRect/>
              </a:stretch>
            </p:blipFill>
            <p:spPr>
              <a:xfrm>
                <a:off x="609600" y="3581400"/>
                <a:ext cx="1062318" cy="820882"/>
              </a:xfrm>
              <a:prstGeom prst="rect">
                <a:avLst/>
              </a:prstGeom>
            </p:spPr>
          </p:pic>
        </p:grpSp>
        <p:grpSp>
          <p:nvGrpSpPr>
            <p:cNvPr id="37" name="Group 36"/>
            <p:cNvGrpSpPr/>
            <p:nvPr/>
          </p:nvGrpSpPr>
          <p:grpSpPr>
            <a:xfrm>
              <a:off x="3657600" y="787806"/>
              <a:ext cx="1524000" cy="1524000"/>
              <a:chOff x="6858000" y="3124200"/>
              <a:chExt cx="1524000" cy="1524000"/>
            </a:xfrm>
          </p:grpSpPr>
          <p:sp>
            <p:nvSpPr>
              <p:cNvPr id="32" name="Oval 31"/>
              <p:cNvSpPr/>
              <p:nvPr/>
            </p:nvSpPr>
            <p:spPr>
              <a:xfrm>
                <a:off x="6858000" y="3124200"/>
                <a:ext cx="1524000" cy="1524000"/>
              </a:xfrm>
              <a:prstGeom prst="ellipse">
                <a:avLst/>
              </a:prstGeom>
              <a:solidFill>
                <a:schemeClr val="bg1"/>
              </a:solidFill>
              <a:ln w="762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666571-200.png"/>
              <p:cNvPicPr>
                <a:picLocks noChangeAspect="1"/>
              </p:cNvPicPr>
              <p:nvPr/>
            </p:nvPicPr>
            <p:blipFill>
              <a:blip r:embed="rId10" cstate="print"/>
              <a:srcRect t="17736" b="14867"/>
              <a:stretch>
                <a:fillRect/>
              </a:stretch>
            </p:blipFill>
            <p:spPr>
              <a:xfrm>
                <a:off x="6934200" y="3352800"/>
                <a:ext cx="1356743" cy="914400"/>
              </a:xfrm>
              <a:prstGeom prst="rect">
                <a:avLst/>
              </a:prstGeom>
            </p:spPr>
          </p:pic>
        </p:grpSp>
      </p:grpSp>
      <p:sp>
        <p:nvSpPr>
          <p:cNvPr id="27" name="Rectangle 26"/>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6598098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ernet-of-things-slide4.png"/>
          <p:cNvPicPr>
            <a:picLocks noChangeAspect="1"/>
          </p:cNvPicPr>
          <p:nvPr/>
        </p:nvPicPr>
        <p:blipFill>
          <a:blip r:embed="rId3" cstate="print"/>
          <a:srcRect t="12760" b="2177"/>
          <a:stretch>
            <a:fillRect/>
          </a:stretch>
        </p:blipFill>
        <p:spPr>
          <a:xfrm>
            <a:off x="990600" y="1143000"/>
            <a:ext cx="7162800" cy="4572000"/>
          </a:xfrm>
          <a:prstGeom prst="rect">
            <a:avLst/>
          </a:prstGeom>
        </p:spPr>
      </p:pic>
      <p:sp>
        <p:nvSpPr>
          <p:cNvPr id="5" name="Rectangle 4"/>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8960487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mart-home-iot-internet-of-things-control-comfort-vector-21927053.jpg"/>
          <p:cNvPicPr>
            <a:picLocks noChangeAspect="1"/>
          </p:cNvPicPr>
          <p:nvPr/>
        </p:nvPicPr>
        <p:blipFill>
          <a:blip r:embed="rId2" cstate="print"/>
          <a:srcRect b="11111"/>
          <a:stretch>
            <a:fillRect/>
          </a:stretch>
        </p:blipFill>
        <p:spPr>
          <a:xfrm>
            <a:off x="1099665" y="457268"/>
            <a:ext cx="6977535" cy="5867332"/>
          </a:xfrm>
          <a:prstGeom prst="rect">
            <a:avLst/>
          </a:prstGeom>
        </p:spPr>
      </p:pic>
      <p:sp>
        <p:nvSpPr>
          <p:cNvPr id="4" name="Rectangle 3"/>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695428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griculture-Fisheries-Applications-IoT-Companies.jpg"/>
          <p:cNvPicPr>
            <a:picLocks noChangeAspect="1"/>
          </p:cNvPicPr>
          <p:nvPr/>
        </p:nvPicPr>
        <p:blipFill>
          <a:blip r:embed="rId2" cstate="print"/>
          <a:stretch>
            <a:fillRect/>
          </a:stretch>
        </p:blipFill>
        <p:spPr>
          <a:xfrm>
            <a:off x="304800" y="1143000"/>
            <a:ext cx="8463643" cy="4739640"/>
          </a:xfrm>
          <a:prstGeom prst="rect">
            <a:avLst/>
          </a:prstGeom>
        </p:spPr>
      </p:pic>
      <p:sp>
        <p:nvSpPr>
          <p:cNvPr id="4" name="Rectangle 3"/>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6556817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1200</TotalTime>
  <Words>1005</Words>
  <Application>Microsoft Office PowerPoint</Application>
  <PresentationFormat>On-screen Show (4:3)</PresentationFormat>
  <Paragraphs>161</Paragraphs>
  <Slides>40</Slides>
  <Notes>1</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bangjii</dc:creator>
  <cp:lastModifiedBy>bangjii</cp:lastModifiedBy>
  <cp:revision>55</cp:revision>
  <dcterms:created xsi:type="dcterms:W3CDTF">2023-01-02T15:48:20Z</dcterms:created>
  <dcterms:modified xsi:type="dcterms:W3CDTF">2023-01-05T14:03:13Z</dcterms:modified>
</cp:coreProperties>
</file>